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5" r:id="rId2"/>
    <p:sldId id="274" r:id="rId3"/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6" r:id="rId12"/>
    <p:sldId id="267" r:id="rId13"/>
    <p:sldId id="269" r:id="rId14"/>
    <p:sldId id="270" r:id="rId15"/>
    <p:sldId id="272" r:id="rId16"/>
    <p:sldId id="264" r:id="rId17"/>
    <p:sldId id="268" r:id="rId18"/>
    <p:sldId id="273" r:id="rId19"/>
    <p:sldId id="281" r:id="rId20"/>
    <p:sldId id="275" r:id="rId21"/>
    <p:sldId id="276" r:id="rId22"/>
    <p:sldId id="291" r:id="rId23"/>
    <p:sldId id="277" r:id="rId24"/>
    <p:sldId id="280" r:id="rId25"/>
    <p:sldId id="282" r:id="rId26"/>
    <p:sldId id="283" r:id="rId27"/>
    <p:sldId id="284" r:id="rId28"/>
    <p:sldId id="285" r:id="rId29"/>
    <p:sldId id="287" r:id="rId30"/>
    <p:sldId id="286" r:id="rId31"/>
    <p:sldId id="289" r:id="rId32"/>
    <p:sldId id="292" r:id="rId33"/>
    <p:sldId id="290" r:id="rId34"/>
    <p:sldId id="278" r:id="rId35"/>
    <p:sldId id="279" r:id="rId3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F7DB7"/>
    <a:srgbClr val="2184C1"/>
    <a:srgbClr val="2289C9"/>
    <a:srgbClr val="8271BC"/>
    <a:srgbClr val="C5338F"/>
    <a:srgbClr val="076CAF"/>
    <a:srgbClr val="A5DC59"/>
    <a:srgbClr val="F7872A"/>
    <a:srgbClr val="FACD5C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9CF1AB2-1976-4502-BF36-3FF5EA218861}" styleName="보통 스타일 4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322" autoAdjust="0"/>
    <p:restoredTop sz="94660"/>
  </p:normalViewPr>
  <p:slideViewPr>
    <p:cSldViewPr snapToGrid="0" showGuides="1">
      <p:cViewPr varScale="1">
        <p:scale>
          <a:sx n="87" d="100"/>
          <a:sy n="87" d="100"/>
        </p:scale>
        <p:origin x="926" y="77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28458-CB5B-4F25-92E6-9CA564BE939E}" type="datetimeFigureOut">
              <a:rPr lang="ko-KR" altLang="en-US" smtClean="0"/>
              <a:t>2024-02-05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9D710-DC67-4DB4-80BD-A90BED8F33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62760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28458-CB5B-4F25-92E6-9CA564BE939E}" type="datetimeFigureOut">
              <a:rPr lang="ko-KR" altLang="en-US" smtClean="0"/>
              <a:t>2024-02-05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9D710-DC67-4DB4-80BD-A90BED8F33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18709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28458-CB5B-4F25-92E6-9CA564BE939E}" type="datetimeFigureOut">
              <a:rPr lang="ko-KR" altLang="en-US" smtClean="0"/>
              <a:t>2024-02-05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9D710-DC67-4DB4-80BD-A90BED8F33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96631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28458-CB5B-4F25-92E6-9CA564BE939E}" type="datetimeFigureOut">
              <a:rPr lang="ko-KR" altLang="en-US" smtClean="0"/>
              <a:t>2024-02-05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9D710-DC67-4DB4-80BD-A90BED8F33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82693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28458-CB5B-4F25-92E6-9CA564BE939E}" type="datetimeFigureOut">
              <a:rPr lang="ko-KR" altLang="en-US" smtClean="0"/>
              <a:t>2024-02-05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9D710-DC67-4DB4-80BD-A90BED8F33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77888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28458-CB5B-4F25-92E6-9CA564BE939E}" type="datetimeFigureOut">
              <a:rPr lang="ko-KR" altLang="en-US" smtClean="0"/>
              <a:t>2024-02-05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9D710-DC67-4DB4-80BD-A90BED8F33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64235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28458-CB5B-4F25-92E6-9CA564BE939E}" type="datetimeFigureOut">
              <a:rPr lang="ko-KR" altLang="en-US" smtClean="0"/>
              <a:t>2024-02-05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9D710-DC67-4DB4-80BD-A90BED8F33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62948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28458-CB5B-4F25-92E6-9CA564BE939E}" type="datetimeFigureOut">
              <a:rPr lang="ko-KR" altLang="en-US" smtClean="0"/>
              <a:t>2024-02-05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9D710-DC67-4DB4-80BD-A90BED8F33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5784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28458-CB5B-4F25-92E6-9CA564BE939E}" type="datetimeFigureOut">
              <a:rPr lang="ko-KR" altLang="en-US" smtClean="0"/>
              <a:t>2024-02-05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9D710-DC67-4DB4-80BD-A90BED8F33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65385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28458-CB5B-4F25-92E6-9CA564BE939E}" type="datetimeFigureOut">
              <a:rPr lang="ko-KR" altLang="en-US" smtClean="0"/>
              <a:t>2024-02-05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9D710-DC67-4DB4-80BD-A90BED8F33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50703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28458-CB5B-4F25-92E6-9CA564BE939E}" type="datetimeFigureOut">
              <a:rPr lang="ko-KR" altLang="en-US" smtClean="0"/>
              <a:t>2024-02-05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9D710-DC67-4DB4-80BD-A90BED8F33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90644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228458-CB5B-4F25-92E6-9CA564BE939E}" type="datetimeFigureOut">
              <a:rPr lang="ko-KR" altLang="en-US" smtClean="0"/>
              <a:t>2024-02-05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D9D710-DC67-4DB4-80BD-A90BED8F33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86940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convert.com/png-to-svg/download" TargetMode="External"/><Relationship Id="rId2" Type="http://schemas.openxmlformats.org/officeDocument/2006/relationships/hyperlink" Target="https://ko.clippingmagic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ditsvg.online/ko/" TargetMode="External"/><Relationship Id="rId4" Type="http://schemas.openxmlformats.org/officeDocument/2006/relationships/hyperlink" Target="https://www.pngtosvg.com/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gif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2" Type="http://schemas.openxmlformats.org/officeDocument/2006/relationships/image" Target="../media/image24.png"/><Relationship Id="rId16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5" Type="http://schemas.openxmlformats.org/officeDocument/2006/relationships/image" Target="../media/image3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Relationship Id="rId14" Type="http://schemas.openxmlformats.org/officeDocument/2006/relationships/image" Target="../media/image3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jpe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762931" y="1152199"/>
            <a:ext cx="8666155" cy="424731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200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1</a:t>
            </a:r>
          </a:p>
          <a:p>
            <a:pPr algn="ctr"/>
            <a:r>
              <a:rPr lang="ko-KR" altLang="en-US" sz="3500" b="1" dirty="0" err="1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강제결합</a:t>
            </a:r>
            <a:r>
              <a:rPr lang="en-US" altLang="ko-KR" sz="35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! </a:t>
            </a:r>
            <a:r>
              <a:rPr lang="ko-KR" altLang="en-US" sz="35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키워드의 방</a:t>
            </a:r>
            <a:endParaRPr lang="en-US" altLang="ko-KR" sz="3500" b="1" dirty="0" smtClean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  <a:p>
            <a:pPr algn="ctr"/>
            <a:r>
              <a:rPr lang="ko-KR" altLang="en-US" sz="35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생성된 키워드로 </a:t>
            </a:r>
            <a:r>
              <a:rPr lang="ko-KR" altLang="en-US" sz="3500" b="1" dirty="0" err="1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강제결합을</a:t>
            </a:r>
            <a:r>
              <a:rPr lang="ko-KR" altLang="en-US" sz="35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 시도해보는</a:t>
            </a:r>
            <a:r>
              <a:rPr lang="en-US" altLang="ko-KR" sz="35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..!</a:t>
            </a:r>
            <a:endParaRPr lang="en-US" altLang="ko-KR" sz="35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521562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985" y="0"/>
            <a:ext cx="10288029" cy="6858000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3048000" y="2551837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/>
              <a:t>https://kr.freepik.com/free-vector/collection-of-speech-bubbles-on-blue-background-vector_3109982.htm#page=8&amp;query=%EB%A7%90%ED%92%8D%EC%84%A0svg&amp;position=1&amp;from_view=search&amp;track=ais&amp;uuid=877c6a23-85f2-4676-ab33-8e9ac5232269</a:t>
            </a:r>
          </a:p>
        </p:txBody>
      </p:sp>
    </p:spTree>
    <p:extLst>
      <p:ext uri="{BB962C8B-B14F-4D97-AF65-F5344CB8AC3E}">
        <p14:creationId xmlns:p14="http://schemas.microsoft.com/office/powerpoint/2010/main" val="7160879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147" y="0"/>
            <a:ext cx="5686425" cy="398145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786380"/>
            <a:ext cx="582930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8942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그룹 74"/>
          <p:cNvGrpSpPr/>
          <p:nvPr/>
        </p:nvGrpSpPr>
        <p:grpSpPr>
          <a:xfrm>
            <a:off x="1389388" y="187115"/>
            <a:ext cx="9728176" cy="6483770"/>
            <a:chOff x="1389388" y="187115"/>
            <a:chExt cx="9728176" cy="6483770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1912" y="187115"/>
              <a:ext cx="9725652" cy="6483769"/>
            </a:xfrm>
            <a:prstGeom prst="rect">
              <a:avLst/>
            </a:prstGeom>
          </p:spPr>
        </p:pic>
        <p:pic>
          <p:nvPicPr>
            <p:cNvPr id="56" name="그림 55"/>
            <p:cNvPicPr>
              <a:picLocks noChangeAspect="1"/>
            </p:cNvPicPr>
            <p:nvPr/>
          </p:nvPicPr>
          <p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1390652" y="187115"/>
              <a:ext cx="9725650" cy="6483769"/>
            </a:xfrm>
            <a:custGeom>
              <a:avLst/>
              <a:gdLst>
                <a:gd name="connsiteX0" fmla="*/ 2056129 w 5312407"/>
                <a:gd name="connsiteY0" fmla="*/ 1406313 h 3541606"/>
                <a:gd name="connsiteX1" fmla="*/ 2056129 w 5312407"/>
                <a:gd name="connsiteY1" fmla="*/ 2401993 h 3541606"/>
                <a:gd name="connsiteX2" fmla="*/ 2741929 w 5312407"/>
                <a:gd name="connsiteY2" fmla="*/ 2401993 h 3541606"/>
                <a:gd name="connsiteX3" fmla="*/ 2741929 w 5312407"/>
                <a:gd name="connsiteY3" fmla="*/ 1406313 h 3541606"/>
                <a:gd name="connsiteX4" fmla="*/ 707390 w 5312407"/>
                <a:gd name="connsiteY4" fmla="*/ 723053 h 3541606"/>
                <a:gd name="connsiteX5" fmla="*/ 707390 w 5312407"/>
                <a:gd name="connsiteY5" fmla="*/ 1251373 h 3541606"/>
                <a:gd name="connsiteX6" fmla="*/ 1400809 w 5312407"/>
                <a:gd name="connsiteY6" fmla="*/ 1251373 h 3541606"/>
                <a:gd name="connsiteX7" fmla="*/ 1400809 w 5312407"/>
                <a:gd name="connsiteY7" fmla="*/ 723053 h 3541606"/>
                <a:gd name="connsiteX8" fmla="*/ 2112319 w 5312407"/>
                <a:gd name="connsiteY8" fmla="*/ 105833 h 3541606"/>
                <a:gd name="connsiteX9" fmla="*/ 2112319 w 5312407"/>
                <a:gd name="connsiteY9" fmla="*/ 608754 h 3541606"/>
                <a:gd name="connsiteX10" fmla="*/ 2261869 w 5312407"/>
                <a:gd name="connsiteY10" fmla="*/ 608754 h 3541606"/>
                <a:gd name="connsiteX11" fmla="*/ 2261869 w 5312407"/>
                <a:gd name="connsiteY11" fmla="*/ 754381 h 3541606"/>
                <a:gd name="connsiteX12" fmla="*/ 2825750 w 5312407"/>
                <a:gd name="connsiteY12" fmla="*/ 754381 h 3541606"/>
                <a:gd name="connsiteX13" fmla="*/ 2825750 w 5312407"/>
                <a:gd name="connsiteY13" fmla="*/ 608754 h 3541606"/>
                <a:gd name="connsiteX14" fmla="*/ 2979732 w 5312407"/>
                <a:gd name="connsiteY14" fmla="*/ 608754 h 3541606"/>
                <a:gd name="connsiteX15" fmla="*/ 2979732 w 5312407"/>
                <a:gd name="connsiteY15" fmla="*/ 105833 h 3541606"/>
                <a:gd name="connsiteX16" fmla="*/ 0 w 5312407"/>
                <a:gd name="connsiteY16" fmla="*/ 0 h 3541606"/>
                <a:gd name="connsiteX17" fmla="*/ 5312407 w 5312407"/>
                <a:gd name="connsiteY17" fmla="*/ 0 h 3541606"/>
                <a:gd name="connsiteX18" fmla="*/ 5312407 w 5312407"/>
                <a:gd name="connsiteY18" fmla="*/ 723053 h 3541606"/>
                <a:gd name="connsiteX19" fmla="*/ 4558656 w 5312407"/>
                <a:gd name="connsiteY19" fmla="*/ 723053 h 3541606"/>
                <a:gd name="connsiteX20" fmla="*/ 4558656 w 5312407"/>
                <a:gd name="connsiteY20" fmla="*/ 1614593 h 3541606"/>
                <a:gd name="connsiteX21" fmla="*/ 5312407 w 5312407"/>
                <a:gd name="connsiteY21" fmla="*/ 1614593 h 3541606"/>
                <a:gd name="connsiteX22" fmla="*/ 5312407 w 5312407"/>
                <a:gd name="connsiteY22" fmla="*/ 2308013 h 3541606"/>
                <a:gd name="connsiteX23" fmla="*/ 4486908 w 5312407"/>
                <a:gd name="connsiteY23" fmla="*/ 2308013 h 3541606"/>
                <a:gd name="connsiteX24" fmla="*/ 4425950 w 5312407"/>
                <a:gd name="connsiteY24" fmla="*/ 2308013 h 3541606"/>
                <a:gd name="connsiteX25" fmla="*/ 3619495 w 5312407"/>
                <a:gd name="connsiteY25" fmla="*/ 2308013 h 3541606"/>
                <a:gd name="connsiteX26" fmla="*/ 3619495 w 5312407"/>
                <a:gd name="connsiteY26" fmla="*/ 2788073 h 3541606"/>
                <a:gd name="connsiteX27" fmla="*/ 3855715 w 5312407"/>
                <a:gd name="connsiteY27" fmla="*/ 2788073 h 3541606"/>
                <a:gd name="connsiteX28" fmla="*/ 3855715 w 5312407"/>
                <a:gd name="connsiteY28" fmla="*/ 2924809 h 3541606"/>
                <a:gd name="connsiteX29" fmla="*/ 4425950 w 5312407"/>
                <a:gd name="connsiteY29" fmla="*/ 2924809 h 3541606"/>
                <a:gd name="connsiteX30" fmla="*/ 4425950 w 5312407"/>
                <a:gd name="connsiteY30" fmla="*/ 3468793 h 3541606"/>
                <a:gd name="connsiteX31" fmla="*/ 5312407 w 5312407"/>
                <a:gd name="connsiteY31" fmla="*/ 3468793 h 3541606"/>
                <a:gd name="connsiteX32" fmla="*/ 5312407 w 5312407"/>
                <a:gd name="connsiteY32" fmla="*/ 3541606 h 3541606"/>
                <a:gd name="connsiteX33" fmla="*/ 0 w 5312407"/>
                <a:gd name="connsiteY33" fmla="*/ 3541606 h 3541606"/>
                <a:gd name="connsiteX34" fmla="*/ 0 w 5312407"/>
                <a:gd name="connsiteY34" fmla="*/ 3468793 h 3541606"/>
                <a:gd name="connsiteX35" fmla="*/ 693417 w 5312407"/>
                <a:gd name="connsiteY35" fmla="*/ 3468793 h 3541606"/>
                <a:gd name="connsiteX36" fmla="*/ 693417 w 5312407"/>
                <a:gd name="connsiteY36" fmla="*/ 2940473 h 3541606"/>
                <a:gd name="connsiteX37" fmla="*/ 0 w 5312407"/>
                <a:gd name="connsiteY37" fmla="*/ 2940473 h 3541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5312407" h="3541606">
                  <a:moveTo>
                    <a:pt x="2056129" y="1406313"/>
                  </a:moveTo>
                  <a:lnTo>
                    <a:pt x="2056129" y="2401993"/>
                  </a:lnTo>
                  <a:lnTo>
                    <a:pt x="2741929" y="2401993"/>
                  </a:lnTo>
                  <a:lnTo>
                    <a:pt x="2741929" y="1406313"/>
                  </a:lnTo>
                  <a:close/>
                  <a:moveTo>
                    <a:pt x="707390" y="723053"/>
                  </a:moveTo>
                  <a:lnTo>
                    <a:pt x="707390" y="1251373"/>
                  </a:lnTo>
                  <a:lnTo>
                    <a:pt x="1400809" y="1251373"/>
                  </a:lnTo>
                  <a:lnTo>
                    <a:pt x="1400809" y="723053"/>
                  </a:lnTo>
                  <a:close/>
                  <a:moveTo>
                    <a:pt x="2112319" y="105833"/>
                  </a:moveTo>
                  <a:lnTo>
                    <a:pt x="2112319" y="608754"/>
                  </a:lnTo>
                  <a:lnTo>
                    <a:pt x="2261869" y="608754"/>
                  </a:lnTo>
                  <a:lnTo>
                    <a:pt x="2261869" y="754381"/>
                  </a:lnTo>
                  <a:lnTo>
                    <a:pt x="2825750" y="754381"/>
                  </a:lnTo>
                  <a:lnTo>
                    <a:pt x="2825750" y="608754"/>
                  </a:lnTo>
                  <a:lnTo>
                    <a:pt x="2979732" y="608754"/>
                  </a:lnTo>
                  <a:lnTo>
                    <a:pt x="2979732" y="105833"/>
                  </a:lnTo>
                  <a:close/>
                  <a:moveTo>
                    <a:pt x="0" y="0"/>
                  </a:moveTo>
                  <a:lnTo>
                    <a:pt x="5312407" y="0"/>
                  </a:lnTo>
                  <a:lnTo>
                    <a:pt x="5312407" y="723053"/>
                  </a:lnTo>
                  <a:lnTo>
                    <a:pt x="4558656" y="723053"/>
                  </a:lnTo>
                  <a:lnTo>
                    <a:pt x="4558656" y="1614593"/>
                  </a:lnTo>
                  <a:lnTo>
                    <a:pt x="5312407" y="1614593"/>
                  </a:lnTo>
                  <a:lnTo>
                    <a:pt x="5312407" y="2308013"/>
                  </a:lnTo>
                  <a:lnTo>
                    <a:pt x="4486908" y="2308013"/>
                  </a:lnTo>
                  <a:lnTo>
                    <a:pt x="4425950" y="2308013"/>
                  </a:lnTo>
                  <a:lnTo>
                    <a:pt x="3619495" y="2308013"/>
                  </a:lnTo>
                  <a:lnTo>
                    <a:pt x="3619495" y="2788073"/>
                  </a:lnTo>
                  <a:lnTo>
                    <a:pt x="3855715" y="2788073"/>
                  </a:lnTo>
                  <a:lnTo>
                    <a:pt x="3855715" y="2924809"/>
                  </a:lnTo>
                  <a:lnTo>
                    <a:pt x="4425950" y="2924809"/>
                  </a:lnTo>
                  <a:lnTo>
                    <a:pt x="4425950" y="3468793"/>
                  </a:lnTo>
                  <a:lnTo>
                    <a:pt x="5312407" y="3468793"/>
                  </a:lnTo>
                  <a:lnTo>
                    <a:pt x="5312407" y="3541606"/>
                  </a:lnTo>
                  <a:lnTo>
                    <a:pt x="0" y="3541606"/>
                  </a:lnTo>
                  <a:lnTo>
                    <a:pt x="0" y="3468793"/>
                  </a:lnTo>
                  <a:lnTo>
                    <a:pt x="693417" y="3468793"/>
                  </a:lnTo>
                  <a:lnTo>
                    <a:pt x="693417" y="2940473"/>
                  </a:lnTo>
                  <a:lnTo>
                    <a:pt x="0" y="2940473"/>
                  </a:lnTo>
                  <a:close/>
                </a:path>
              </a:pathLst>
            </a:custGeom>
          </p:spPr>
        </p:pic>
        <p:pic>
          <p:nvPicPr>
            <p:cNvPr id="44" name="그림 43"/>
            <p:cNvPicPr>
              <a:picLocks noChangeAspect="1"/>
            </p:cNvPicPr>
            <p:nvPr/>
          </p:nvPicPr>
          <p:blipFill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1390649" y="187117"/>
              <a:ext cx="9725648" cy="6483765"/>
            </a:xfrm>
            <a:custGeom>
              <a:avLst/>
              <a:gdLst>
                <a:gd name="connsiteX0" fmla="*/ 0 w 9872977"/>
                <a:gd name="connsiteY0" fmla="*/ 4580466 h 6581985"/>
                <a:gd name="connsiteX1" fmla="*/ 2152649 w 9872977"/>
                <a:gd name="connsiteY1" fmla="*/ 4580466 h 6581985"/>
                <a:gd name="connsiteX2" fmla="*/ 2152649 w 9872977"/>
                <a:gd name="connsiteY2" fmla="*/ 5419512 h 6581985"/>
                <a:gd name="connsiteX3" fmla="*/ 0 w 9872977"/>
                <a:gd name="connsiteY3" fmla="*/ 5419512 h 6581985"/>
                <a:gd name="connsiteX4" fmla="*/ 2691131 w 9872977"/>
                <a:gd name="connsiteY4" fmla="*/ 136314 h 6581985"/>
                <a:gd name="connsiteX5" fmla="*/ 2691131 w 9872977"/>
                <a:gd name="connsiteY5" fmla="*/ 1213274 h 6581985"/>
                <a:gd name="connsiteX6" fmla="*/ 2651761 w 9872977"/>
                <a:gd name="connsiteY6" fmla="*/ 1213274 h 6581985"/>
                <a:gd name="connsiteX7" fmla="*/ 2651761 w 9872977"/>
                <a:gd name="connsiteY7" fmla="*/ 1370754 h 6581985"/>
                <a:gd name="connsiteX8" fmla="*/ 1320479 w 9872977"/>
                <a:gd name="connsiteY8" fmla="*/ 1370754 h 6581985"/>
                <a:gd name="connsiteX9" fmla="*/ 1320479 w 9872977"/>
                <a:gd name="connsiteY9" fmla="*/ 2427394 h 6581985"/>
                <a:gd name="connsiteX10" fmla="*/ 1339850 w 9872977"/>
                <a:gd name="connsiteY10" fmla="*/ 2427394 h 6581985"/>
                <a:gd name="connsiteX11" fmla="*/ 1339850 w 9872977"/>
                <a:gd name="connsiteY11" fmla="*/ 3397672 h 6581985"/>
                <a:gd name="connsiteX12" fmla="*/ 2426970 w 9872977"/>
                <a:gd name="connsiteY12" fmla="*/ 3397672 h 6581985"/>
                <a:gd name="connsiteX13" fmla="*/ 2426970 w 9872977"/>
                <a:gd name="connsiteY13" fmla="*/ 2427394 h 6581985"/>
                <a:gd name="connsiteX14" fmla="*/ 2651761 w 9872977"/>
                <a:gd name="connsiteY14" fmla="*/ 2427394 h 6581985"/>
                <a:gd name="connsiteX15" fmla="*/ 2651761 w 9872977"/>
                <a:gd name="connsiteY15" fmla="*/ 2584874 h 6581985"/>
                <a:gd name="connsiteX16" fmla="*/ 3564887 w 9872977"/>
                <a:gd name="connsiteY16" fmla="*/ 2584874 h 6581985"/>
                <a:gd name="connsiteX17" fmla="*/ 3564887 w 9872977"/>
                <a:gd name="connsiteY17" fmla="*/ 2777915 h 6581985"/>
                <a:gd name="connsiteX18" fmla="*/ 3879847 w 9872977"/>
                <a:gd name="connsiteY18" fmla="*/ 2777915 h 6581985"/>
                <a:gd name="connsiteX19" fmla="*/ 3879847 w 9872977"/>
                <a:gd name="connsiteY19" fmla="*/ 2584874 h 6581985"/>
                <a:gd name="connsiteX20" fmla="*/ 3886197 w 9872977"/>
                <a:gd name="connsiteY20" fmla="*/ 2584874 h 6581985"/>
                <a:gd name="connsiteX21" fmla="*/ 3886197 w 9872977"/>
                <a:gd name="connsiteY21" fmla="*/ 4505112 h 6581985"/>
                <a:gd name="connsiteX22" fmla="*/ 4875208 w 9872977"/>
                <a:gd name="connsiteY22" fmla="*/ 4505112 h 6581985"/>
                <a:gd name="connsiteX23" fmla="*/ 4875208 w 9872977"/>
                <a:gd name="connsiteY23" fmla="*/ 4555912 h 6581985"/>
                <a:gd name="connsiteX24" fmla="*/ 5462900 w 9872977"/>
                <a:gd name="connsiteY24" fmla="*/ 4555912 h 6581985"/>
                <a:gd name="connsiteX25" fmla="*/ 5462900 w 9872977"/>
                <a:gd name="connsiteY25" fmla="*/ 5673512 h 6581985"/>
                <a:gd name="connsiteX26" fmla="*/ 5916291 w 9872977"/>
                <a:gd name="connsiteY26" fmla="*/ 5673512 h 6581985"/>
                <a:gd name="connsiteX27" fmla="*/ 5916291 w 9872977"/>
                <a:gd name="connsiteY27" fmla="*/ 5917352 h 6581985"/>
                <a:gd name="connsiteX28" fmla="*/ 6169021 w 9872977"/>
                <a:gd name="connsiteY28" fmla="*/ 5917352 h 6581985"/>
                <a:gd name="connsiteX29" fmla="*/ 6169021 w 9872977"/>
                <a:gd name="connsiteY29" fmla="*/ 6521025 h 6581985"/>
                <a:gd name="connsiteX30" fmla="*/ 8197846 w 9872977"/>
                <a:gd name="connsiteY30" fmla="*/ 6521025 h 6581985"/>
                <a:gd name="connsiteX31" fmla="*/ 8197846 w 9872977"/>
                <a:gd name="connsiteY31" fmla="*/ 4921672 h 6581985"/>
                <a:gd name="connsiteX32" fmla="*/ 8268967 w 9872977"/>
                <a:gd name="connsiteY32" fmla="*/ 4921672 h 6581985"/>
                <a:gd name="connsiteX33" fmla="*/ 8268967 w 9872977"/>
                <a:gd name="connsiteY33" fmla="*/ 4317999 h 6581985"/>
                <a:gd name="connsiteX34" fmla="*/ 6885301 w 9872977"/>
                <a:gd name="connsiteY34" fmla="*/ 4317999 h 6581985"/>
                <a:gd name="connsiteX35" fmla="*/ 6885301 w 9872977"/>
                <a:gd name="connsiteY35" fmla="*/ 3316392 h 6581985"/>
                <a:gd name="connsiteX36" fmla="*/ 5118097 w 9872977"/>
                <a:gd name="connsiteY36" fmla="*/ 3316392 h 6581985"/>
                <a:gd name="connsiteX37" fmla="*/ 5118097 w 9872977"/>
                <a:gd name="connsiteY37" fmla="*/ 2584873 h 6581985"/>
                <a:gd name="connsiteX38" fmla="*/ 4204967 w 9872977"/>
                <a:gd name="connsiteY38" fmla="*/ 2584873 h 6581985"/>
                <a:gd name="connsiteX39" fmla="*/ 4204967 w 9872977"/>
                <a:gd name="connsiteY39" fmla="*/ 1426634 h 6581985"/>
                <a:gd name="connsiteX40" fmla="*/ 5454647 w 9872977"/>
                <a:gd name="connsiteY40" fmla="*/ 1426634 h 6581985"/>
                <a:gd name="connsiteX41" fmla="*/ 5454647 w 9872977"/>
                <a:gd name="connsiteY41" fmla="*/ 136314 h 6581985"/>
                <a:gd name="connsiteX42" fmla="*/ 1106171 w 9872977"/>
                <a:gd name="connsiteY42" fmla="*/ 0 h 6581985"/>
                <a:gd name="connsiteX43" fmla="*/ 9872977 w 9872977"/>
                <a:gd name="connsiteY43" fmla="*/ 0 h 6581985"/>
                <a:gd name="connsiteX44" fmla="*/ 9872977 w 9872977"/>
                <a:gd name="connsiteY44" fmla="*/ 70272 h 6581985"/>
                <a:gd name="connsiteX45" fmla="*/ 6856727 w 9872977"/>
                <a:gd name="connsiteY45" fmla="*/ 70272 h 6581985"/>
                <a:gd name="connsiteX46" fmla="*/ 6856727 w 9872977"/>
                <a:gd name="connsiteY46" fmla="*/ 1213272 h 6581985"/>
                <a:gd name="connsiteX47" fmla="*/ 5548941 w 9872977"/>
                <a:gd name="connsiteY47" fmla="*/ 1213272 h 6581985"/>
                <a:gd name="connsiteX48" fmla="*/ 5548941 w 9872977"/>
                <a:gd name="connsiteY48" fmla="*/ 2275838 h 6581985"/>
                <a:gd name="connsiteX49" fmla="*/ 7000394 w 9872977"/>
                <a:gd name="connsiteY49" fmla="*/ 2275838 h 6581985"/>
                <a:gd name="connsiteX50" fmla="*/ 7000394 w 9872977"/>
                <a:gd name="connsiteY50" fmla="*/ 3154679 h 6581985"/>
                <a:gd name="connsiteX51" fmla="*/ 7700007 w 9872977"/>
                <a:gd name="connsiteY51" fmla="*/ 3154679 h 6581985"/>
                <a:gd name="connsiteX52" fmla="*/ 7700007 w 9872977"/>
                <a:gd name="connsiteY52" fmla="*/ 4220633 h 6581985"/>
                <a:gd name="connsiteX53" fmla="*/ 9721847 w 9872977"/>
                <a:gd name="connsiteY53" fmla="*/ 4220633 h 6581985"/>
                <a:gd name="connsiteX54" fmla="*/ 9721847 w 9872977"/>
                <a:gd name="connsiteY54" fmla="*/ 3143673 h 6581985"/>
                <a:gd name="connsiteX55" fmla="*/ 9630407 w 9872977"/>
                <a:gd name="connsiteY55" fmla="*/ 3143673 h 6581985"/>
                <a:gd name="connsiteX56" fmla="*/ 9630407 w 9872977"/>
                <a:gd name="connsiteY56" fmla="*/ 2137832 h 6581985"/>
                <a:gd name="connsiteX57" fmla="*/ 9872977 w 9872977"/>
                <a:gd name="connsiteY57" fmla="*/ 2137832 h 6581985"/>
                <a:gd name="connsiteX58" fmla="*/ 9872977 w 9872977"/>
                <a:gd name="connsiteY58" fmla="*/ 6581985 h 6581985"/>
                <a:gd name="connsiteX59" fmla="*/ 0 w 9872977"/>
                <a:gd name="connsiteY59" fmla="*/ 6581985 h 6581985"/>
                <a:gd name="connsiteX60" fmla="*/ 0 w 9872977"/>
                <a:gd name="connsiteY60" fmla="*/ 6521025 h 6581985"/>
                <a:gd name="connsiteX61" fmla="*/ 3575047 w 9872977"/>
                <a:gd name="connsiteY61" fmla="*/ 6521025 h 6581985"/>
                <a:gd name="connsiteX62" fmla="*/ 3575047 w 9872977"/>
                <a:gd name="connsiteY62" fmla="*/ 5541432 h 6581985"/>
                <a:gd name="connsiteX63" fmla="*/ 4028438 w 9872977"/>
                <a:gd name="connsiteY63" fmla="*/ 5541432 h 6581985"/>
                <a:gd name="connsiteX64" fmla="*/ 4028438 w 9872977"/>
                <a:gd name="connsiteY64" fmla="*/ 4515272 h 6581985"/>
                <a:gd name="connsiteX65" fmla="*/ 2482218 w 9872977"/>
                <a:gd name="connsiteY65" fmla="*/ 4515272 h 6581985"/>
                <a:gd name="connsiteX66" fmla="*/ 2482218 w 9872977"/>
                <a:gd name="connsiteY66" fmla="*/ 3631352 h 6581985"/>
                <a:gd name="connsiteX67" fmla="*/ 0 w 9872977"/>
                <a:gd name="connsiteY67" fmla="*/ 3631352 h 6581985"/>
                <a:gd name="connsiteX68" fmla="*/ 0 w 9872977"/>
                <a:gd name="connsiteY68" fmla="*/ 1213274 h 6581985"/>
                <a:gd name="connsiteX69" fmla="*/ 1106171 w 9872977"/>
                <a:gd name="connsiteY69" fmla="*/ 1213274 h 6581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9872977" h="6581985">
                  <a:moveTo>
                    <a:pt x="0" y="4580466"/>
                  </a:moveTo>
                  <a:lnTo>
                    <a:pt x="2152649" y="4580466"/>
                  </a:lnTo>
                  <a:lnTo>
                    <a:pt x="2152649" y="5419512"/>
                  </a:lnTo>
                  <a:lnTo>
                    <a:pt x="0" y="5419512"/>
                  </a:lnTo>
                  <a:close/>
                  <a:moveTo>
                    <a:pt x="2691131" y="136314"/>
                  </a:moveTo>
                  <a:lnTo>
                    <a:pt x="2691131" y="1213274"/>
                  </a:lnTo>
                  <a:lnTo>
                    <a:pt x="2651761" y="1213274"/>
                  </a:lnTo>
                  <a:lnTo>
                    <a:pt x="2651761" y="1370754"/>
                  </a:lnTo>
                  <a:lnTo>
                    <a:pt x="1320479" y="1370754"/>
                  </a:lnTo>
                  <a:lnTo>
                    <a:pt x="1320479" y="2427394"/>
                  </a:lnTo>
                  <a:lnTo>
                    <a:pt x="1339850" y="2427394"/>
                  </a:lnTo>
                  <a:lnTo>
                    <a:pt x="1339850" y="3397672"/>
                  </a:lnTo>
                  <a:lnTo>
                    <a:pt x="2426970" y="3397672"/>
                  </a:lnTo>
                  <a:lnTo>
                    <a:pt x="2426970" y="2427394"/>
                  </a:lnTo>
                  <a:lnTo>
                    <a:pt x="2651761" y="2427394"/>
                  </a:lnTo>
                  <a:lnTo>
                    <a:pt x="2651761" y="2584874"/>
                  </a:lnTo>
                  <a:lnTo>
                    <a:pt x="3564887" y="2584874"/>
                  </a:lnTo>
                  <a:lnTo>
                    <a:pt x="3564887" y="2777915"/>
                  </a:lnTo>
                  <a:lnTo>
                    <a:pt x="3879847" y="2777915"/>
                  </a:lnTo>
                  <a:lnTo>
                    <a:pt x="3879847" y="2584874"/>
                  </a:lnTo>
                  <a:lnTo>
                    <a:pt x="3886197" y="2584874"/>
                  </a:lnTo>
                  <a:lnTo>
                    <a:pt x="3886197" y="4505112"/>
                  </a:lnTo>
                  <a:lnTo>
                    <a:pt x="4875208" y="4505112"/>
                  </a:lnTo>
                  <a:lnTo>
                    <a:pt x="4875208" y="4555912"/>
                  </a:lnTo>
                  <a:lnTo>
                    <a:pt x="5462900" y="4555912"/>
                  </a:lnTo>
                  <a:lnTo>
                    <a:pt x="5462900" y="5673512"/>
                  </a:lnTo>
                  <a:lnTo>
                    <a:pt x="5916291" y="5673512"/>
                  </a:lnTo>
                  <a:lnTo>
                    <a:pt x="5916291" y="5917352"/>
                  </a:lnTo>
                  <a:lnTo>
                    <a:pt x="6169021" y="5917352"/>
                  </a:lnTo>
                  <a:lnTo>
                    <a:pt x="6169021" y="6521025"/>
                  </a:lnTo>
                  <a:lnTo>
                    <a:pt x="8197846" y="6521025"/>
                  </a:lnTo>
                  <a:lnTo>
                    <a:pt x="8197846" y="4921672"/>
                  </a:lnTo>
                  <a:lnTo>
                    <a:pt x="8268967" y="4921672"/>
                  </a:lnTo>
                  <a:lnTo>
                    <a:pt x="8268967" y="4317999"/>
                  </a:lnTo>
                  <a:lnTo>
                    <a:pt x="6885301" y="4317999"/>
                  </a:lnTo>
                  <a:lnTo>
                    <a:pt x="6885301" y="3316392"/>
                  </a:lnTo>
                  <a:lnTo>
                    <a:pt x="5118097" y="3316392"/>
                  </a:lnTo>
                  <a:lnTo>
                    <a:pt x="5118097" y="2584873"/>
                  </a:lnTo>
                  <a:lnTo>
                    <a:pt x="4204967" y="2584873"/>
                  </a:lnTo>
                  <a:lnTo>
                    <a:pt x="4204967" y="1426634"/>
                  </a:lnTo>
                  <a:lnTo>
                    <a:pt x="5454647" y="1426634"/>
                  </a:lnTo>
                  <a:lnTo>
                    <a:pt x="5454647" y="136314"/>
                  </a:lnTo>
                  <a:close/>
                  <a:moveTo>
                    <a:pt x="1106171" y="0"/>
                  </a:moveTo>
                  <a:lnTo>
                    <a:pt x="9872977" y="0"/>
                  </a:lnTo>
                  <a:lnTo>
                    <a:pt x="9872977" y="70272"/>
                  </a:lnTo>
                  <a:lnTo>
                    <a:pt x="6856727" y="70272"/>
                  </a:lnTo>
                  <a:lnTo>
                    <a:pt x="6856727" y="1213272"/>
                  </a:lnTo>
                  <a:lnTo>
                    <a:pt x="5548941" y="1213272"/>
                  </a:lnTo>
                  <a:lnTo>
                    <a:pt x="5548941" y="2275838"/>
                  </a:lnTo>
                  <a:lnTo>
                    <a:pt x="7000394" y="2275838"/>
                  </a:lnTo>
                  <a:lnTo>
                    <a:pt x="7000394" y="3154679"/>
                  </a:lnTo>
                  <a:lnTo>
                    <a:pt x="7700007" y="3154679"/>
                  </a:lnTo>
                  <a:lnTo>
                    <a:pt x="7700007" y="4220633"/>
                  </a:lnTo>
                  <a:lnTo>
                    <a:pt x="9721847" y="4220633"/>
                  </a:lnTo>
                  <a:lnTo>
                    <a:pt x="9721847" y="3143673"/>
                  </a:lnTo>
                  <a:lnTo>
                    <a:pt x="9630407" y="3143673"/>
                  </a:lnTo>
                  <a:lnTo>
                    <a:pt x="9630407" y="2137832"/>
                  </a:lnTo>
                  <a:lnTo>
                    <a:pt x="9872977" y="2137832"/>
                  </a:lnTo>
                  <a:lnTo>
                    <a:pt x="9872977" y="6581985"/>
                  </a:lnTo>
                  <a:lnTo>
                    <a:pt x="0" y="6581985"/>
                  </a:lnTo>
                  <a:lnTo>
                    <a:pt x="0" y="6521025"/>
                  </a:lnTo>
                  <a:lnTo>
                    <a:pt x="3575047" y="6521025"/>
                  </a:lnTo>
                  <a:lnTo>
                    <a:pt x="3575047" y="5541432"/>
                  </a:lnTo>
                  <a:lnTo>
                    <a:pt x="4028438" y="5541432"/>
                  </a:lnTo>
                  <a:lnTo>
                    <a:pt x="4028438" y="4515272"/>
                  </a:lnTo>
                  <a:lnTo>
                    <a:pt x="2482218" y="4515272"/>
                  </a:lnTo>
                  <a:lnTo>
                    <a:pt x="2482218" y="3631352"/>
                  </a:lnTo>
                  <a:lnTo>
                    <a:pt x="0" y="3631352"/>
                  </a:lnTo>
                  <a:lnTo>
                    <a:pt x="0" y="1213274"/>
                  </a:lnTo>
                  <a:lnTo>
                    <a:pt x="1106171" y="1213274"/>
                  </a:lnTo>
                  <a:close/>
                </a:path>
              </a:pathLst>
            </a:custGeom>
          </p:spPr>
        </p:pic>
        <p:pic>
          <p:nvPicPr>
            <p:cNvPr id="74" name="그림 73"/>
            <p:cNvPicPr>
              <a:picLocks noChangeAspect="1"/>
            </p:cNvPicPr>
            <p:nvPr/>
          </p:nvPicPr>
          <p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1389388" y="187118"/>
              <a:ext cx="9725652" cy="6483767"/>
            </a:xfrm>
            <a:custGeom>
              <a:avLst/>
              <a:gdLst>
                <a:gd name="connsiteX0" fmla="*/ 2086610 w 5312408"/>
                <a:gd name="connsiteY0" fmla="*/ 3451012 h 3541605"/>
                <a:gd name="connsiteX1" fmla="*/ 2965768 w 5312408"/>
                <a:gd name="connsiteY1" fmla="*/ 3451012 h 3541605"/>
                <a:gd name="connsiteX2" fmla="*/ 2965768 w 5312408"/>
                <a:gd name="connsiteY2" fmla="*/ 3541604 h 3541605"/>
                <a:gd name="connsiteX3" fmla="*/ 5312408 w 5312408"/>
                <a:gd name="connsiteY3" fmla="*/ 3541604 h 3541605"/>
                <a:gd name="connsiteX4" fmla="*/ 5312408 w 5312408"/>
                <a:gd name="connsiteY4" fmla="*/ 3541605 h 3541605"/>
                <a:gd name="connsiteX5" fmla="*/ 0 w 5312408"/>
                <a:gd name="connsiteY5" fmla="*/ 3541605 h 3541605"/>
                <a:gd name="connsiteX6" fmla="*/ 0 w 5312408"/>
                <a:gd name="connsiteY6" fmla="*/ 3541604 h 3541605"/>
                <a:gd name="connsiteX7" fmla="*/ 2086610 w 5312408"/>
                <a:gd name="connsiteY7" fmla="*/ 3541604 h 3541605"/>
                <a:gd name="connsiteX8" fmla="*/ 2086610 w 5312408"/>
                <a:gd name="connsiteY8" fmla="*/ 2407070 h 3541605"/>
                <a:gd name="connsiteX9" fmla="*/ 2965768 w 5312408"/>
                <a:gd name="connsiteY9" fmla="*/ 2407070 h 3541605"/>
                <a:gd name="connsiteX10" fmla="*/ 2965768 w 5312408"/>
                <a:gd name="connsiteY10" fmla="*/ 3062391 h 3541605"/>
                <a:gd name="connsiteX11" fmla="*/ 2086610 w 5312408"/>
                <a:gd name="connsiteY11" fmla="*/ 3062391 h 3541605"/>
                <a:gd name="connsiteX12" fmla="*/ 4639310 w 5312408"/>
                <a:gd name="connsiteY12" fmla="*/ 1629833 h 3541605"/>
                <a:gd name="connsiteX13" fmla="*/ 5312408 w 5312408"/>
                <a:gd name="connsiteY13" fmla="*/ 1629833 h 3541605"/>
                <a:gd name="connsiteX14" fmla="*/ 5312408 w 5312408"/>
                <a:gd name="connsiteY14" fmla="*/ 2391830 h 3541605"/>
                <a:gd name="connsiteX15" fmla="*/ 4669869 w 5312408"/>
                <a:gd name="connsiteY15" fmla="*/ 2391830 h 3541605"/>
                <a:gd name="connsiteX16" fmla="*/ 4669869 w 5312408"/>
                <a:gd name="connsiteY16" fmla="*/ 1714497 h 3541605"/>
                <a:gd name="connsiteX17" fmla="*/ 4639310 w 5312408"/>
                <a:gd name="connsiteY17" fmla="*/ 1714497 h 3541605"/>
                <a:gd name="connsiteX18" fmla="*/ 1416050 w 5312408"/>
                <a:gd name="connsiteY18" fmla="*/ 1393612 h 3541605"/>
                <a:gd name="connsiteX19" fmla="*/ 1939433 w 5312408"/>
                <a:gd name="connsiteY19" fmla="*/ 1393612 h 3541605"/>
                <a:gd name="connsiteX20" fmla="*/ 1939433 w 5312408"/>
                <a:gd name="connsiteY20" fmla="*/ 1509819 h 3541605"/>
                <a:gd name="connsiteX21" fmla="*/ 2051685 w 5312408"/>
                <a:gd name="connsiteY21" fmla="*/ 1509819 h 3541605"/>
                <a:gd name="connsiteX22" fmla="*/ 2051685 w 5312408"/>
                <a:gd name="connsiteY22" fmla="*/ 1957491 h 3541605"/>
                <a:gd name="connsiteX23" fmla="*/ 1995170 w 5312408"/>
                <a:gd name="connsiteY23" fmla="*/ 1957491 h 3541605"/>
                <a:gd name="connsiteX24" fmla="*/ 1995170 w 5312408"/>
                <a:gd name="connsiteY24" fmla="*/ 1873672 h 3541605"/>
                <a:gd name="connsiteX25" fmla="*/ 1741806 w 5312408"/>
                <a:gd name="connsiteY25" fmla="*/ 1873672 h 3541605"/>
                <a:gd name="connsiteX26" fmla="*/ 1741806 w 5312408"/>
                <a:gd name="connsiteY26" fmla="*/ 1957491 h 3541605"/>
                <a:gd name="connsiteX27" fmla="*/ 0 w 5312408"/>
                <a:gd name="connsiteY27" fmla="*/ 1957491 h 3541605"/>
                <a:gd name="connsiteX28" fmla="*/ 0 w 5312408"/>
                <a:gd name="connsiteY28" fmla="*/ 1462193 h 3541605"/>
                <a:gd name="connsiteX29" fmla="*/ 714376 w 5312408"/>
                <a:gd name="connsiteY29" fmla="*/ 1462193 h 3541605"/>
                <a:gd name="connsiteX30" fmla="*/ 714376 w 5312408"/>
                <a:gd name="connsiteY30" fmla="*/ 1850812 h 3541605"/>
                <a:gd name="connsiteX31" fmla="*/ 1316990 w 5312408"/>
                <a:gd name="connsiteY31" fmla="*/ 1850812 h 3541605"/>
                <a:gd name="connsiteX32" fmla="*/ 1316990 w 5312408"/>
                <a:gd name="connsiteY32" fmla="*/ 1462193 h 3541605"/>
                <a:gd name="connsiteX33" fmla="*/ 1416050 w 5312408"/>
                <a:gd name="connsiteY33" fmla="*/ 1462193 h 3541605"/>
                <a:gd name="connsiteX34" fmla="*/ 2281317 w 5312408"/>
                <a:gd name="connsiteY34" fmla="*/ 761150 h 3541605"/>
                <a:gd name="connsiteX35" fmla="*/ 2993988 w 5312408"/>
                <a:gd name="connsiteY35" fmla="*/ 761150 h 3541605"/>
                <a:gd name="connsiteX36" fmla="*/ 2993988 w 5312408"/>
                <a:gd name="connsiteY36" fmla="*/ 1227871 h 3541605"/>
                <a:gd name="connsiteX37" fmla="*/ 3165076 w 5312408"/>
                <a:gd name="connsiteY37" fmla="*/ 1227871 h 3541605"/>
                <a:gd name="connsiteX38" fmla="*/ 3165076 w 5312408"/>
                <a:gd name="connsiteY38" fmla="*/ 1241210 h 3541605"/>
                <a:gd name="connsiteX39" fmla="*/ 2850042 w 5312408"/>
                <a:gd name="connsiteY39" fmla="*/ 1241210 h 3541605"/>
                <a:gd name="connsiteX40" fmla="*/ 2850042 w 5312408"/>
                <a:gd name="connsiteY40" fmla="*/ 1393613 h 3541605"/>
                <a:gd name="connsiteX41" fmla="*/ 2219168 w 5312408"/>
                <a:gd name="connsiteY41" fmla="*/ 1393613 h 3541605"/>
                <a:gd name="connsiteX42" fmla="*/ 2219168 w 5312408"/>
                <a:gd name="connsiteY42" fmla="*/ 1393612 h 3541605"/>
                <a:gd name="connsiteX43" fmla="*/ 2281317 w 5312408"/>
                <a:gd name="connsiteY43" fmla="*/ 1393612 h 3541605"/>
                <a:gd name="connsiteX44" fmla="*/ 1416050 w 5312408"/>
                <a:gd name="connsiteY44" fmla="*/ 0 h 3541605"/>
                <a:gd name="connsiteX45" fmla="*/ 5312408 w 5312408"/>
                <a:gd name="connsiteY45" fmla="*/ 0 h 3541605"/>
                <a:gd name="connsiteX46" fmla="*/ 5312408 w 5312408"/>
                <a:gd name="connsiteY46" fmla="*/ 96094 h 3541605"/>
                <a:gd name="connsiteX47" fmla="*/ 4540250 w 5312408"/>
                <a:gd name="connsiteY47" fmla="*/ 96094 h 3541605"/>
                <a:gd name="connsiteX48" fmla="*/ 4540250 w 5312408"/>
                <a:gd name="connsiteY48" fmla="*/ 1142577 h 3541605"/>
                <a:gd name="connsiteX49" fmla="*/ 3700464 w 5312408"/>
                <a:gd name="connsiteY49" fmla="*/ 1142577 h 3541605"/>
                <a:gd name="connsiteX50" fmla="*/ 3700464 w 5312408"/>
                <a:gd name="connsiteY50" fmla="*/ 568742 h 3541605"/>
                <a:gd name="connsiteX51" fmla="*/ 3648710 w 5312408"/>
                <a:gd name="connsiteY51" fmla="*/ 568742 h 3541605"/>
                <a:gd name="connsiteX52" fmla="*/ 3648710 w 5312408"/>
                <a:gd name="connsiteY52" fmla="*/ 66885 h 3541605"/>
                <a:gd name="connsiteX53" fmla="*/ 2967509 w 5312408"/>
                <a:gd name="connsiteY53" fmla="*/ 66885 h 3541605"/>
                <a:gd name="connsiteX54" fmla="*/ 2967509 w 5312408"/>
                <a:gd name="connsiteY54" fmla="*/ 102020 h 3541605"/>
                <a:gd name="connsiteX55" fmla="*/ 2120608 w 5312408"/>
                <a:gd name="connsiteY55" fmla="*/ 102020 h 3541605"/>
                <a:gd name="connsiteX56" fmla="*/ 2120608 w 5312408"/>
                <a:gd name="connsiteY56" fmla="*/ 568742 h 3541605"/>
                <a:gd name="connsiteX57" fmla="*/ 1939433 w 5312408"/>
                <a:gd name="connsiteY57" fmla="*/ 568742 h 3541605"/>
                <a:gd name="connsiteX58" fmla="*/ 1939433 w 5312408"/>
                <a:gd name="connsiteY58" fmla="*/ 658282 h 3541605"/>
                <a:gd name="connsiteX59" fmla="*/ 1416050 w 5312408"/>
                <a:gd name="connsiteY59" fmla="*/ 658282 h 3541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5312408" h="3541605">
                  <a:moveTo>
                    <a:pt x="2086610" y="3451012"/>
                  </a:moveTo>
                  <a:lnTo>
                    <a:pt x="2965768" y="3451012"/>
                  </a:lnTo>
                  <a:lnTo>
                    <a:pt x="2965768" y="3541604"/>
                  </a:lnTo>
                  <a:lnTo>
                    <a:pt x="5312408" y="3541604"/>
                  </a:lnTo>
                  <a:lnTo>
                    <a:pt x="5312408" y="3541605"/>
                  </a:lnTo>
                  <a:lnTo>
                    <a:pt x="0" y="3541605"/>
                  </a:lnTo>
                  <a:lnTo>
                    <a:pt x="0" y="3541604"/>
                  </a:lnTo>
                  <a:lnTo>
                    <a:pt x="2086610" y="3541604"/>
                  </a:lnTo>
                  <a:close/>
                  <a:moveTo>
                    <a:pt x="2086610" y="2407070"/>
                  </a:moveTo>
                  <a:lnTo>
                    <a:pt x="2965768" y="2407070"/>
                  </a:lnTo>
                  <a:lnTo>
                    <a:pt x="2965768" y="3062391"/>
                  </a:lnTo>
                  <a:lnTo>
                    <a:pt x="2086610" y="3062391"/>
                  </a:lnTo>
                  <a:close/>
                  <a:moveTo>
                    <a:pt x="4639310" y="1629833"/>
                  </a:moveTo>
                  <a:lnTo>
                    <a:pt x="5312408" y="1629833"/>
                  </a:lnTo>
                  <a:lnTo>
                    <a:pt x="5312408" y="2391830"/>
                  </a:lnTo>
                  <a:lnTo>
                    <a:pt x="4669869" y="2391830"/>
                  </a:lnTo>
                  <a:lnTo>
                    <a:pt x="4669869" y="1714497"/>
                  </a:lnTo>
                  <a:lnTo>
                    <a:pt x="4639310" y="1714497"/>
                  </a:lnTo>
                  <a:close/>
                  <a:moveTo>
                    <a:pt x="1416050" y="1393612"/>
                  </a:moveTo>
                  <a:lnTo>
                    <a:pt x="1939433" y="1393612"/>
                  </a:lnTo>
                  <a:lnTo>
                    <a:pt x="1939433" y="1509819"/>
                  </a:lnTo>
                  <a:lnTo>
                    <a:pt x="2051685" y="1509819"/>
                  </a:lnTo>
                  <a:lnTo>
                    <a:pt x="2051685" y="1957491"/>
                  </a:lnTo>
                  <a:lnTo>
                    <a:pt x="1995170" y="1957491"/>
                  </a:lnTo>
                  <a:lnTo>
                    <a:pt x="1995170" y="1873672"/>
                  </a:lnTo>
                  <a:lnTo>
                    <a:pt x="1741806" y="1873672"/>
                  </a:lnTo>
                  <a:lnTo>
                    <a:pt x="1741806" y="1957491"/>
                  </a:lnTo>
                  <a:lnTo>
                    <a:pt x="0" y="1957491"/>
                  </a:lnTo>
                  <a:lnTo>
                    <a:pt x="0" y="1462193"/>
                  </a:lnTo>
                  <a:lnTo>
                    <a:pt x="714376" y="1462193"/>
                  </a:lnTo>
                  <a:lnTo>
                    <a:pt x="714376" y="1850812"/>
                  </a:lnTo>
                  <a:lnTo>
                    <a:pt x="1316990" y="1850812"/>
                  </a:lnTo>
                  <a:lnTo>
                    <a:pt x="1316990" y="1462193"/>
                  </a:lnTo>
                  <a:lnTo>
                    <a:pt x="1416050" y="1462193"/>
                  </a:lnTo>
                  <a:close/>
                  <a:moveTo>
                    <a:pt x="2281317" y="761150"/>
                  </a:moveTo>
                  <a:lnTo>
                    <a:pt x="2993988" y="761150"/>
                  </a:lnTo>
                  <a:lnTo>
                    <a:pt x="2993988" y="1227871"/>
                  </a:lnTo>
                  <a:lnTo>
                    <a:pt x="3165076" y="1227871"/>
                  </a:lnTo>
                  <a:lnTo>
                    <a:pt x="3165076" y="1241210"/>
                  </a:lnTo>
                  <a:lnTo>
                    <a:pt x="2850042" y="1241210"/>
                  </a:lnTo>
                  <a:lnTo>
                    <a:pt x="2850042" y="1393613"/>
                  </a:lnTo>
                  <a:lnTo>
                    <a:pt x="2219168" y="1393613"/>
                  </a:lnTo>
                  <a:lnTo>
                    <a:pt x="2219168" y="1393612"/>
                  </a:lnTo>
                  <a:lnTo>
                    <a:pt x="2281317" y="1393612"/>
                  </a:lnTo>
                  <a:close/>
                  <a:moveTo>
                    <a:pt x="1416050" y="0"/>
                  </a:moveTo>
                  <a:lnTo>
                    <a:pt x="5312408" y="0"/>
                  </a:lnTo>
                  <a:lnTo>
                    <a:pt x="5312408" y="96094"/>
                  </a:lnTo>
                  <a:lnTo>
                    <a:pt x="4540250" y="96094"/>
                  </a:lnTo>
                  <a:lnTo>
                    <a:pt x="4540250" y="1142577"/>
                  </a:lnTo>
                  <a:lnTo>
                    <a:pt x="3700464" y="1142577"/>
                  </a:lnTo>
                  <a:lnTo>
                    <a:pt x="3700464" y="568742"/>
                  </a:lnTo>
                  <a:lnTo>
                    <a:pt x="3648710" y="568742"/>
                  </a:lnTo>
                  <a:lnTo>
                    <a:pt x="3648710" y="66885"/>
                  </a:lnTo>
                  <a:lnTo>
                    <a:pt x="2967509" y="66885"/>
                  </a:lnTo>
                  <a:lnTo>
                    <a:pt x="2967509" y="102020"/>
                  </a:lnTo>
                  <a:lnTo>
                    <a:pt x="2120608" y="102020"/>
                  </a:lnTo>
                  <a:lnTo>
                    <a:pt x="2120608" y="568742"/>
                  </a:lnTo>
                  <a:lnTo>
                    <a:pt x="1939433" y="568742"/>
                  </a:lnTo>
                  <a:lnTo>
                    <a:pt x="1939433" y="658282"/>
                  </a:lnTo>
                  <a:lnTo>
                    <a:pt x="1416050" y="658282"/>
                  </a:lnTo>
                  <a:close/>
                </a:path>
              </a:pathLst>
            </a:custGeom>
          </p:spPr>
        </p:pic>
      </p:grpSp>
    </p:spTree>
    <p:extLst>
      <p:ext uri="{BB962C8B-B14F-4D97-AF65-F5344CB8AC3E}">
        <p14:creationId xmlns:p14="http://schemas.microsoft.com/office/powerpoint/2010/main" val="19402113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985" y="0"/>
            <a:ext cx="10288029" cy="685800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5323840" y="3119119"/>
            <a:ext cx="546708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54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1</a:t>
            </a:r>
            <a:endParaRPr lang="en-US" altLang="ko-KR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175760" y="1463039"/>
            <a:ext cx="546708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54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2</a:t>
            </a:r>
            <a:endParaRPr lang="en-US" altLang="ko-KR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030720" y="4754879"/>
            <a:ext cx="546708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54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3</a:t>
            </a:r>
            <a:endParaRPr lang="en-US" altLang="ko-KR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959600" y="2386369"/>
            <a:ext cx="546708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54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4</a:t>
            </a:r>
            <a:endParaRPr lang="en-US" altLang="ko-KR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951274" y="3729334"/>
            <a:ext cx="546708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54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5</a:t>
            </a:r>
            <a:endParaRPr lang="en-US" altLang="ko-KR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769259" y="1463039"/>
            <a:ext cx="546708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54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6</a:t>
            </a:r>
            <a:endParaRPr lang="en-US" altLang="ko-KR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597194" y="4876799"/>
            <a:ext cx="546708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54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7</a:t>
            </a:r>
            <a:endParaRPr lang="en-US" altLang="ko-KR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6909361" y="3509663"/>
            <a:ext cx="546708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54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8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3844797" y="2687934"/>
            <a:ext cx="546708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54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9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3578269" y="4733943"/>
            <a:ext cx="1028092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54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10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6909361" y="1302096"/>
            <a:ext cx="1028092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54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11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8041235" y="3429000"/>
            <a:ext cx="1028092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54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12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2398416" y="2586333"/>
            <a:ext cx="1028092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54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13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8481668" y="2386369"/>
            <a:ext cx="1028092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54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14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8906362" y="3425308"/>
            <a:ext cx="1028092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54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15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8223478" y="4486871"/>
            <a:ext cx="1028092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54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16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8086550" y="5779652"/>
            <a:ext cx="1028092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54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17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5287875" y="5800129"/>
            <a:ext cx="1028092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54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18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2760544" y="5634331"/>
            <a:ext cx="1028092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54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19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1145104" y="5744703"/>
            <a:ext cx="1028092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54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20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1525569" y="4769342"/>
            <a:ext cx="1028092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54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21</a:t>
            </a:r>
            <a:endParaRPr lang="en-US" altLang="ko-KR" sz="5400" b="1" cap="none" spc="0" dirty="0" smtClean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1684628" y="3793981"/>
            <a:ext cx="1028092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54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22</a:t>
            </a:r>
            <a:endParaRPr lang="en-US" altLang="ko-KR" sz="5400" b="1" cap="none" spc="0" dirty="0" smtClean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1217316" y="2874952"/>
            <a:ext cx="1028092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54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23</a:t>
            </a:r>
            <a:endParaRPr lang="en-US" altLang="ko-KR" sz="5400" b="1" cap="none" spc="0" dirty="0" smtClean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2398416" y="1490512"/>
            <a:ext cx="1028092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54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24</a:t>
            </a:r>
            <a:endParaRPr lang="en-US" altLang="ko-KR" sz="5400" b="1" cap="none" spc="0" dirty="0" smtClean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1174978" y="1579325"/>
            <a:ext cx="1028092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54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25</a:t>
            </a:r>
            <a:endParaRPr lang="en-US" altLang="ko-KR" sz="5400" b="1" cap="none" spc="0" dirty="0" smtClean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106008" y="283698"/>
            <a:ext cx="1028092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54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26</a:t>
            </a:r>
            <a:endParaRPr lang="en-US" altLang="ko-KR" sz="5400" b="1" cap="none" spc="0" dirty="0" smtClean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2398416" y="360899"/>
            <a:ext cx="1028092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54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27</a:t>
            </a:r>
            <a:endParaRPr lang="en-US" altLang="ko-KR" sz="5400" b="1" cap="none" spc="0" dirty="0" smtClean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3788636" y="262312"/>
            <a:ext cx="1028092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54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28</a:t>
            </a:r>
            <a:endParaRPr lang="en-US" altLang="ko-KR" sz="5400" b="1" cap="none" spc="0" dirty="0" smtClean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5323840" y="327736"/>
            <a:ext cx="1028092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54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29</a:t>
            </a:r>
            <a:endParaRPr lang="en-US" altLang="ko-KR" sz="5400" b="1" cap="none" spc="0" dirty="0" smtClean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227046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985" y="0"/>
            <a:ext cx="10288029" cy="6858000"/>
          </a:xfrm>
          <a:prstGeom prst="rect">
            <a:avLst/>
          </a:prstGeom>
        </p:spPr>
      </p:pic>
      <p:sp>
        <p:nvSpPr>
          <p:cNvPr id="35" name="직사각형 34"/>
          <p:cNvSpPr/>
          <p:nvPr/>
        </p:nvSpPr>
        <p:spPr>
          <a:xfrm>
            <a:off x="5323840" y="3119119"/>
            <a:ext cx="546708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54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1</a:t>
            </a:r>
            <a:endParaRPr lang="en-US" altLang="ko-KR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5802246" y="1494132"/>
            <a:ext cx="546708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54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2</a:t>
            </a:r>
            <a:endParaRPr lang="en-US" altLang="ko-KR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4106175" y="1521718"/>
            <a:ext cx="546708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54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3</a:t>
            </a:r>
            <a:endParaRPr lang="en-US" altLang="ko-KR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3763236" y="2685019"/>
            <a:ext cx="546708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54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4</a:t>
            </a:r>
            <a:endParaRPr lang="en-US" altLang="ko-KR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3967885" y="3834397"/>
            <a:ext cx="546708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54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5</a:t>
            </a:r>
            <a:endParaRPr lang="en-US" altLang="ko-KR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3832821" y="4668402"/>
            <a:ext cx="546708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54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6</a:t>
            </a:r>
            <a:endParaRPr lang="en-US" altLang="ko-KR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5597194" y="4834924"/>
            <a:ext cx="546708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54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7</a:t>
            </a:r>
            <a:endParaRPr lang="en-US" altLang="ko-KR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6983785" y="4763422"/>
            <a:ext cx="546708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54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8</a:t>
            </a:r>
            <a:endParaRPr lang="en-US" altLang="ko-KR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6921297" y="3506964"/>
            <a:ext cx="546708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54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9</a:t>
            </a:r>
            <a:endParaRPr lang="en-US" altLang="ko-KR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678630" y="-640081"/>
            <a:ext cx="11340649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ko-KR" altLang="en-US" sz="20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사용자가 다음 객체를 작업하고 있는 근처에서 찾을 것이기 때문에</a:t>
            </a:r>
            <a:r>
              <a:rPr lang="en-US" altLang="ko-KR" sz="20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, </a:t>
            </a:r>
            <a:r>
              <a:rPr lang="ko-KR" altLang="en-US" sz="2000" b="1" dirty="0" err="1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가까운데에</a:t>
            </a:r>
            <a:r>
              <a:rPr lang="ko-KR" altLang="en-US" sz="20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 생성</a:t>
            </a:r>
            <a:endParaRPr lang="en-US" altLang="ko-KR" sz="20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6542961" y="2361735"/>
            <a:ext cx="118621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54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10</a:t>
            </a:r>
            <a:endParaRPr lang="en-US" altLang="ko-KR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6765515" y="1271841"/>
            <a:ext cx="118621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54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11</a:t>
            </a:r>
            <a:endParaRPr lang="en-US" altLang="ko-KR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8401593" y="2361735"/>
            <a:ext cx="118621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54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12</a:t>
            </a:r>
            <a:endParaRPr lang="en-US" altLang="ko-KR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190896" flipH="1">
            <a:off x="8117330" y="3319780"/>
            <a:ext cx="1972528" cy="1072530"/>
          </a:xfrm>
          <a:prstGeom prst="rect">
            <a:avLst/>
          </a:prstGeom>
        </p:spPr>
      </p:pic>
      <p:sp>
        <p:nvSpPr>
          <p:cNvPr id="50" name="직사각형 49"/>
          <p:cNvSpPr/>
          <p:nvPr/>
        </p:nvSpPr>
        <p:spPr>
          <a:xfrm>
            <a:off x="8155048" y="4556906"/>
            <a:ext cx="118621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54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14</a:t>
            </a:r>
            <a:endParaRPr lang="en-US" altLang="ko-KR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8451666" y="3431452"/>
            <a:ext cx="118621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54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13</a:t>
            </a:r>
            <a:endParaRPr lang="en-US" altLang="ko-KR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7951734" y="5758254"/>
            <a:ext cx="118621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54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15</a:t>
            </a:r>
            <a:endParaRPr lang="en-US" altLang="ko-KR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5277438" y="5821368"/>
            <a:ext cx="118621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54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16</a:t>
            </a:r>
            <a:endParaRPr lang="en-US" altLang="ko-KR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2722625" y="5686752"/>
            <a:ext cx="118621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54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17</a:t>
            </a:r>
            <a:endParaRPr lang="en-US" altLang="ko-KR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1034275" y="5735086"/>
            <a:ext cx="118621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54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18</a:t>
            </a:r>
            <a:endParaRPr lang="en-US" altLang="ko-KR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1400956" y="4757727"/>
            <a:ext cx="118621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54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19</a:t>
            </a:r>
            <a:endParaRPr lang="en-US" altLang="ko-KR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1601753" y="3786887"/>
            <a:ext cx="118621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54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20</a:t>
            </a:r>
            <a:endParaRPr lang="en-US" altLang="ko-KR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1149182" y="2871512"/>
            <a:ext cx="118621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54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21</a:t>
            </a:r>
            <a:endParaRPr lang="en-US" altLang="ko-KR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2331937" y="2575889"/>
            <a:ext cx="118621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54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22</a:t>
            </a:r>
            <a:endParaRPr lang="en-US" altLang="ko-KR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2326580" y="1466740"/>
            <a:ext cx="118621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54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23</a:t>
            </a:r>
            <a:endParaRPr lang="en-US" altLang="ko-KR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1116153" y="1504098"/>
            <a:ext cx="118621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54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24</a:t>
            </a:r>
            <a:endParaRPr lang="en-US" altLang="ko-KR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1034275" y="320695"/>
            <a:ext cx="118621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54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25</a:t>
            </a:r>
            <a:endParaRPr lang="en-US" altLang="ko-KR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2280711" y="332850"/>
            <a:ext cx="118621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54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26</a:t>
            </a:r>
            <a:endParaRPr lang="en-US" altLang="ko-KR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3763236" y="241943"/>
            <a:ext cx="118621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54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27</a:t>
            </a:r>
            <a:endParaRPr lang="en-US" altLang="ko-KR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64" name="직사각형 63"/>
          <p:cNvSpPr/>
          <p:nvPr/>
        </p:nvSpPr>
        <p:spPr>
          <a:xfrm>
            <a:off x="5260671" y="377094"/>
            <a:ext cx="118621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54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28</a:t>
            </a:r>
            <a:endParaRPr lang="en-US" altLang="ko-KR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66" name="직사각형 65"/>
          <p:cNvSpPr/>
          <p:nvPr/>
        </p:nvSpPr>
        <p:spPr>
          <a:xfrm>
            <a:off x="6743196" y="278491"/>
            <a:ext cx="118621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54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29</a:t>
            </a:r>
            <a:endParaRPr lang="en-US" altLang="ko-KR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8225721" y="776371"/>
            <a:ext cx="118621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54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30</a:t>
            </a:r>
            <a:endParaRPr lang="en-US" altLang="ko-KR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9861481" y="241943"/>
            <a:ext cx="118621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54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31</a:t>
            </a:r>
            <a:endParaRPr lang="en-US" altLang="ko-KR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9873303" y="1724211"/>
            <a:ext cx="118621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54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32</a:t>
            </a:r>
            <a:endParaRPr lang="en-US" altLang="ko-KR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70" name="직사각형 69"/>
          <p:cNvSpPr/>
          <p:nvPr/>
        </p:nvSpPr>
        <p:spPr>
          <a:xfrm>
            <a:off x="9944468" y="3311208"/>
            <a:ext cx="118621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54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33</a:t>
            </a:r>
            <a:endParaRPr lang="en-US" altLang="ko-KR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9646066" y="5035419"/>
            <a:ext cx="118621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54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34</a:t>
            </a:r>
            <a:endParaRPr lang="en-US" altLang="ko-KR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5048" y="7881847"/>
            <a:ext cx="2686425" cy="1047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3763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51351" y="627245"/>
            <a:ext cx="11340649" cy="501675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altLang="ko-KR" sz="20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Svg</a:t>
            </a:r>
            <a:r>
              <a:rPr lang="en-US" altLang="ko-KR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ko-KR" altLang="en-US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작업 순서</a:t>
            </a:r>
            <a:endParaRPr lang="en-US" altLang="ko-KR" sz="200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altLang="ko-KR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altLang="ko-KR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1. </a:t>
            </a:r>
            <a:r>
              <a:rPr lang="ko-KR" altLang="en-US" sz="20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누끼</a:t>
            </a:r>
            <a:r>
              <a:rPr lang="ko-KR" altLang="en-US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따기</a:t>
            </a:r>
            <a:endParaRPr lang="en-US" altLang="ko-KR" sz="200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ko-KR" altLang="en-US" sz="2000" dirty="0" err="1"/>
              <a:t>배경제거</a:t>
            </a:r>
            <a:r>
              <a:rPr lang="ko-KR" altLang="en-US" sz="2000" dirty="0"/>
              <a:t> </a:t>
            </a:r>
            <a:r>
              <a:rPr lang="en-US" altLang="ko-KR" sz="2000" dirty="0">
                <a:hlinkClick r:id="rId2"/>
              </a:rPr>
              <a:t>https://ko.clippingmagic.com</a:t>
            </a:r>
            <a:r>
              <a:rPr lang="en-US" altLang="ko-KR" sz="2000" dirty="0" smtClean="0">
                <a:hlinkClick r:id="rId2"/>
              </a:rPr>
              <a:t>/</a:t>
            </a:r>
            <a:endParaRPr lang="en-US" altLang="ko-KR" sz="2000" dirty="0" smtClean="0"/>
          </a:p>
          <a:p>
            <a:endParaRPr lang="en-US" altLang="ko-KR" sz="200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altLang="ko-KR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2. </a:t>
            </a:r>
            <a:r>
              <a:rPr lang="ko-KR" altLang="en-US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복사본 만들기</a:t>
            </a:r>
            <a:endParaRPr lang="en-US" altLang="ko-KR" sz="200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altLang="ko-KR" sz="200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altLang="ko-KR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3. </a:t>
            </a:r>
            <a:r>
              <a:rPr lang="ko-KR" altLang="en-US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하나씩 자르기</a:t>
            </a:r>
            <a:endParaRPr lang="en-US" altLang="ko-KR" sz="200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altLang="ko-KR" sz="200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altLang="ko-KR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4. </a:t>
            </a:r>
            <a:r>
              <a:rPr lang="en-US" altLang="ko-KR" sz="20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Png</a:t>
            </a:r>
            <a:r>
              <a:rPr lang="en-US" altLang="ko-KR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-&gt; </a:t>
            </a:r>
            <a:r>
              <a:rPr lang="en-US" altLang="ko-KR" sz="20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Svg</a:t>
            </a:r>
            <a:r>
              <a:rPr lang="en-US" altLang="ko-KR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ko-KR" altLang="en-US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파일로 변환</a:t>
            </a:r>
            <a:endParaRPr lang="en-US" altLang="ko-KR" sz="200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altLang="ko-KR" sz="2000" dirty="0"/>
              <a:t>PNG to SVG </a:t>
            </a:r>
            <a:r>
              <a:rPr lang="en-US" altLang="ko-KR" sz="2000" dirty="0">
                <a:hlinkClick r:id="rId3"/>
              </a:rPr>
              <a:t>https://</a:t>
            </a:r>
            <a:r>
              <a:rPr lang="en-US" altLang="ko-KR" sz="2000" dirty="0" smtClean="0">
                <a:hlinkClick r:id="rId3"/>
              </a:rPr>
              <a:t>www.freeconvert.com/png-to-svg/download</a:t>
            </a:r>
            <a:endParaRPr lang="en-US" altLang="ko-KR" sz="2000" dirty="0" smtClean="0"/>
          </a:p>
          <a:p>
            <a:r>
              <a:rPr lang="en-US" altLang="ko-KR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4"/>
              </a:rPr>
              <a:t>https://www.pngtosvg.com</a:t>
            </a:r>
            <a:r>
              <a:rPr lang="en-US" altLang="ko-KR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4"/>
              </a:rPr>
              <a:t>/</a:t>
            </a:r>
            <a:endParaRPr lang="en-US" altLang="ko-KR" sz="200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altLang="ko-KR" sz="200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altLang="ko-KR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5. </a:t>
            </a:r>
            <a:r>
              <a:rPr lang="en-US" altLang="ko-KR" sz="20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Svg</a:t>
            </a:r>
            <a:r>
              <a:rPr lang="en-US" altLang="ko-KR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ko-KR" altLang="en-US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편집기로 변경</a:t>
            </a:r>
            <a:endParaRPr lang="en-US" altLang="ko-KR" sz="200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altLang="ko-KR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5"/>
              </a:rPr>
              <a:t>https://editsvg.online/ko</a:t>
            </a:r>
            <a:r>
              <a:rPr lang="en-US" altLang="ko-KR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5"/>
              </a:rPr>
              <a:t>/</a:t>
            </a:r>
            <a:endParaRPr lang="en-US" altLang="ko-KR" sz="200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altLang="ko-KR" sz="200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321940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352562" y="1152199"/>
            <a:ext cx="9486892" cy="424731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200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2</a:t>
            </a:r>
          </a:p>
          <a:p>
            <a:pPr algn="ctr"/>
            <a:r>
              <a:rPr lang="en-US" altLang="ko-KR" sz="35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6</a:t>
            </a:r>
            <a:r>
              <a:rPr lang="ko-KR" altLang="en-US" sz="35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색 </a:t>
            </a:r>
            <a:r>
              <a:rPr lang="ko-KR" altLang="en-US" sz="3500" b="1" dirty="0" err="1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사고모자</a:t>
            </a:r>
            <a:endParaRPr lang="en-US" altLang="ko-KR" sz="3500" b="1" dirty="0" smtClean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  <a:p>
            <a:pPr algn="ctr"/>
            <a:r>
              <a:rPr lang="ko-KR" altLang="en-US" sz="3500" b="1" cap="none" spc="0" dirty="0" err="1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역할모자에</a:t>
            </a:r>
            <a:r>
              <a:rPr lang="ko-KR" altLang="en-US" sz="35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 맞게 아이디어 분석을 진행해보자</a:t>
            </a:r>
            <a:r>
              <a:rPr lang="en-US" altLang="ko-KR" sz="35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!</a:t>
            </a:r>
            <a:endParaRPr lang="en-US" altLang="ko-KR" sz="35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830602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030" y="141778"/>
            <a:ext cx="4299384" cy="2842054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213030" y="3096181"/>
            <a:ext cx="53102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https://www.youtube.com/watch?v=_deOc2K77r8</a:t>
            </a:r>
          </a:p>
        </p:txBody>
      </p:sp>
      <p:pic>
        <p:nvPicPr>
          <p:cNvPr id="1026" name="Picture 2" descr="https://graphicfacilitator.com/Viscom/gf/6thinking_hats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2680" y="141778"/>
            <a:ext cx="3535896" cy="326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666458"/>
            <a:ext cx="6471138" cy="3117194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1659250" y="3613706"/>
            <a:ext cx="34254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https://if-blog.tistory.com/7162</a:t>
            </a:r>
          </a:p>
        </p:txBody>
      </p:sp>
      <p:pic>
        <p:nvPicPr>
          <p:cNvPr id="7" name="그림 6"/>
          <p:cNvPicPr/>
          <p:nvPr/>
        </p:nvPicPr>
        <p:blipFill>
          <a:blip r:embed="rId5"/>
          <a:stretch>
            <a:fillRect/>
          </a:stretch>
        </p:blipFill>
        <p:spPr>
          <a:xfrm>
            <a:off x="6216162" y="3402623"/>
            <a:ext cx="5868623" cy="3381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629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441939" y="606669"/>
            <a:ext cx="6298223" cy="905607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주제 </a:t>
            </a:r>
            <a:r>
              <a:rPr lang="en-US" altLang="ko-KR" dirty="0" smtClean="0">
                <a:solidFill>
                  <a:schemeClr val="tx1"/>
                </a:solidFill>
              </a:rPr>
              <a:t>or </a:t>
            </a:r>
            <a:r>
              <a:rPr lang="ko-KR" altLang="en-US" dirty="0" err="1" smtClean="0">
                <a:solidFill>
                  <a:schemeClr val="tx1"/>
                </a:solidFill>
              </a:rPr>
              <a:t>아이디어명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7974623" y="606669"/>
            <a:ext cx="2614247" cy="905607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타이머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431324" y="2101362"/>
            <a:ext cx="1538654" cy="4132384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노랑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Benefit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긍정적인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긍정적 측면</a:t>
            </a:r>
            <a:r>
              <a:rPr lang="en-US" altLang="ko-KR" dirty="0" smtClean="0">
                <a:solidFill>
                  <a:schemeClr val="tx1"/>
                </a:solidFill>
              </a:rPr>
              <a:t>,</a:t>
            </a:r>
          </a:p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장점</a:t>
            </a:r>
            <a:r>
              <a:rPr lang="en-US" altLang="ko-KR" dirty="0" smtClean="0">
                <a:solidFill>
                  <a:schemeClr val="tx1"/>
                </a:solidFill>
              </a:rPr>
              <a:t>,</a:t>
            </a:r>
          </a:p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낙관적 관점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타당성 검토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(</a:t>
            </a:r>
            <a:r>
              <a:rPr lang="ko-KR" altLang="en-US" dirty="0" smtClean="0">
                <a:solidFill>
                  <a:schemeClr val="tx1"/>
                </a:solidFill>
              </a:rPr>
              <a:t>반드시 논리적일 것</a:t>
            </a:r>
            <a:r>
              <a:rPr lang="en-US" altLang="ko-KR" dirty="0" smtClean="0">
                <a:solidFill>
                  <a:schemeClr val="tx1"/>
                </a:solidFill>
              </a:rPr>
              <a:t>)</a:t>
            </a:r>
          </a:p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637694" y="2101362"/>
            <a:ext cx="1538654" cy="4132384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빨강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Feeling</a:t>
            </a:r>
          </a:p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직관적인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아이디어에 대해 느낀 직관적 반응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감정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</a:rPr>
              <a:t>정서 제시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(</a:t>
            </a:r>
            <a:r>
              <a:rPr lang="ko-KR" altLang="en-US" dirty="0" smtClean="0">
                <a:solidFill>
                  <a:schemeClr val="tx1"/>
                </a:solidFill>
              </a:rPr>
              <a:t>이유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</a:rPr>
              <a:t>근거 필요 없음</a:t>
            </a:r>
            <a:r>
              <a:rPr lang="en-US" altLang="ko-KR" dirty="0" smtClean="0">
                <a:solidFill>
                  <a:schemeClr val="tx1"/>
                </a:solidFill>
              </a:rPr>
              <a:t>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844064" y="2101362"/>
            <a:ext cx="1538654" cy="4132384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흰색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information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객관적인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중립적이고 객관적인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사실과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검증된 정보 제시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9812214" y="2101362"/>
            <a:ext cx="1538654" cy="4132384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파랑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Managing</a:t>
            </a:r>
          </a:p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종합하는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다른 모자의 사고 정리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전체적인 조절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</a:rPr>
              <a:t>계획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전략수립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018584" y="2101362"/>
            <a:ext cx="1538654" cy="4132384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초록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Creativity</a:t>
            </a:r>
          </a:p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창의적인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다른 방향 모색</a:t>
            </a:r>
            <a:r>
              <a:rPr lang="en-US" altLang="ko-KR" dirty="0" smtClean="0">
                <a:solidFill>
                  <a:schemeClr val="tx1"/>
                </a:solidFill>
              </a:rPr>
              <a:t>,</a:t>
            </a:r>
          </a:p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새로운 아이디어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추가적 대안 제시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가능성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 smtClean="0">
                <a:solidFill>
                  <a:schemeClr val="tx1"/>
                </a:solidFill>
              </a:rPr>
              <a:t>제안</a:t>
            </a:r>
            <a:endParaRPr lang="en-US" altLang="ko-KR" dirty="0" smtClean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224954" y="2101362"/>
            <a:ext cx="1538654" cy="4132384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검정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Critic</a:t>
            </a:r>
          </a:p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비판적인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부정적인 측면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위험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</a:rPr>
              <a:t>문제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</a:rPr>
              <a:t>장애물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비판적으로 제시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8626" y="1608988"/>
            <a:ext cx="1048337" cy="891299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361" y="1655712"/>
            <a:ext cx="1048337" cy="891299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8687" y="1608987"/>
            <a:ext cx="1048337" cy="891299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7680" y="1558996"/>
            <a:ext cx="1048337" cy="891299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1556" y="1564771"/>
            <a:ext cx="1048337" cy="891299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0348" y="1608988"/>
            <a:ext cx="1048337" cy="891299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7145216" y="6858000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 smtClean="0"/>
              <a:t>모자 이미지 출처</a:t>
            </a:r>
            <a:endParaRPr lang="en-US" altLang="ko-KR" dirty="0" smtClean="0"/>
          </a:p>
          <a:p>
            <a:r>
              <a:rPr lang="ko-KR" altLang="en-US" dirty="0" smtClean="0"/>
              <a:t>https</a:t>
            </a:r>
            <a:r>
              <a:rPr lang="ko-KR" altLang="en-US" dirty="0"/>
              <a:t>://www.clipsafari.com/clips/o276318-a-collection-of-six-different-colored-top-hats</a:t>
            </a:r>
          </a:p>
        </p:txBody>
      </p:sp>
    </p:spTree>
    <p:extLst>
      <p:ext uri="{BB962C8B-B14F-4D97-AF65-F5344CB8AC3E}">
        <p14:creationId xmlns:p14="http://schemas.microsoft.com/office/powerpoint/2010/main" val="12485757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943960" y="430825"/>
            <a:ext cx="6298223" cy="905607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육색사고모자 주제 </a:t>
            </a:r>
            <a:r>
              <a:rPr lang="en-US" altLang="ko-KR" dirty="0" smtClean="0">
                <a:solidFill>
                  <a:schemeClr val="tx1"/>
                </a:solidFill>
              </a:rPr>
              <a:t>or </a:t>
            </a:r>
            <a:r>
              <a:rPr lang="ko-KR" altLang="en-US" dirty="0" smtClean="0">
                <a:solidFill>
                  <a:schemeClr val="tx1"/>
                </a:solidFill>
              </a:rPr>
              <a:t>아이디어 명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431324" y="2101362"/>
            <a:ext cx="1538654" cy="4132384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 smtClean="0">
                <a:solidFill>
                  <a:schemeClr val="tx1"/>
                </a:solidFill>
              </a:rPr>
              <a:t>Benefit</a:t>
            </a:r>
            <a:endParaRPr lang="en-US" altLang="ko-KR" sz="1500" dirty="0">
              <a:solidFill>
                <a:schemeClr val="tx1"/>
              </a:solidFill>
            </a:endParaRPr>
          </a:p>
          <a:p>
            <a:pPr algn="ctr"/>
            <a:r>
              <a:rPr lang="ko-KR" altLang="en-US" sz="1500" dirty="0" smtClean="0">
                <a:solidFill>
                  <a:schemeClr val="tx1"/>
                </a:solidFill>
              </a:rPr>
              <a:t>긍정적인</a:t>
            </a:r>
            <a:endParaRPr lang="en-US" altLang="ko-KR" sz="1500" dirty="0" smtClean="0">
              <a:solidFill>
                <a:schemeClr val="tx1"/>
              </a:solidFill>
            </a:endParaRPr>
          </a:p>
          <a:p>
            <a:pPr algn="ctr"/>
            <a:endParaRPr lang="en-US" altLang="ko-KR" sz="1500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긍정적 측면</a:t>
            </a:r>
            <a:r>
              <a:rPr lang="en-US" altLang="ko-KR" sz="1000" dirty="0" smtClean="0">
                <a:solidFill>
                  <a:schemeClr val="tx1"/>
                </a:solidFill>
              </a:rPr>
              <a:t>,</a:t>
            </a:r>
          </a:p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장점</a:t>
            </a:r>
            <a:r>
              <a:rPr lang="en-US" altLang="ko-KR" sz="1000" dirty="0" smtClean="0">
                <a:solidFill>
                  <a:schemeClr val="tx1"/>
                </a:solidFill>
              </a:rPr>
              <a:t>, </a:t>
            </a:r>
            <a:r>
              <a:rPr lang="ko-KR" altLang="en-US" sz="1000" dirty="0" smtClean="0">
                <a:solidFill>
                  <a:schemeClr val="tx1"/>
                </a:solidFill>
              </a:rPr>
              <a:t>낙관적 관점</a:t>
            </a:r>
            <a:endParaRPr lang="en-US" altLang="ko-KR" sz="10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타당성 검토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(</a:t>
            </a:r>
            <a:r>
              <a:rPr lang="ko-KR" altLang="en-US" sz="1000" dirty="0" smtClean="0">
                <a:solidFill>
                  <a:schemeClr val="tx1"/>
                </a:solidFill>
              </a:rPr>
              <a:t>반드시 논리적일 것</a:t>
            </a:r>
            <a:r>
              <a:rPr lang="en-US" altLang="ko-KR" sz="1000" dirty="0" smtClean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2637694" y="2101362"/>
            <a:ext cx="1538654" cy="4132384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 smtClean="0">
                <a:solidFill>
                  <a:schemeClr val="tx1"/>
                </a:solidFill>
              </a:rPr>
              <a:t>Feeling</a:t>
            </a:r>
            <a:endParaRPr lang="en-US" altLang="ko-KR" sz="15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500" dirty="0" smtClean="0">
                <a:solidFill>
                  <a:schemeClr val="tx1"/>
                </a:solidFill>
              </a:rPr>
              <a:t>직관적인</a:t>
            </a:r>
            <a:endParaRPr lang="en-US" altLang="ko-KR" sz="1500" dirty="0" smtClean="0">
              <a:solidFill>
                <a:schemeClr val="tx1"/>
              </a:solidFill>
            </a:endParaRPr>
          </a:p>
          <a:p>
            <a:pPr algn="ctr"/>
            <a:endParaRPr lang="en-US" altLang="ko-KR" sz="15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아이디어에 대한</a:t>
            </a:r>
            <a:endParaRPr lang="en-US" altLang="ko-KR" sz="10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직관적 반응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감정</a:t>
            </a:r>
            <a:r>
              <a:rPr lang="en-US" altLang="ko-KR" sz="1000" dirty="0" smtClean="0">
                <a:solidFill>
                  <a:schemeClr val="tx1"/>
                </a:solidFill>
              </a:rPr>
              <a:t>, </a:t>
            </a:r>
            <a:r>
              <a:rPr lang="ko-KR" altLang="en-US" sz="1000" dirty="0" smtClean="0">
                <a:solidFill>
                  <a:schemeClr val="tx1"/>
                </a:solidFill>
              </a:rPr>
              <a:t>정서 제시</a:t>
            </a:r>
            <a:endParaRPr lang="en-US" altLang="ko-KR" sz="1000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(</a:t>
            </a:r>
            <a:r>
              <a:rPr lang="ko-KR" altLang="en-US" sz="1000" dirty="0" smtClean="0">
                <a:solidFill>
                  <a:schemeClr val="tx1"/>
                </a:solidFill>
              </a:rPr>
              <a:t>이유</a:t>
            </a:r>
            <a:r>
              <a:rPr lang="en-US" altLang="ko-KR" sz="1000" dirty="0" smtClean="0">
                <a:solidFill>
                  <a:schemeClr val="tx1"/>
                </a:solidFill>
              </a:rPr>
              <a:t>, </a:t>
            </a:r>
            <a:r>
              <a:rPr lang="ko-KR" altLang="en-US" sz="1000" dirty="0" smtClean="0">
                <a:solidFill>
                  <a:schemeClr val="tx1"/>
                </a:solidFill>
              </a:rPr>
              <a:t>근거 필요 없음</a:t>
            </a:r>
            <a:r>
              <a:rPr lang="en-US" altLang="ko-KR" sz="1000" dirty="0" smtClean="0">
                <a:solidFill>
                  <a:schemeClr val="tx1"/>
                </a:solidFill>
              </a:rPr>
              <a:t>)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844064" y="2101362"/>
            <a:ext cx="1538654" cy="4132384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 smtClean="0">
                <a:solidFill>
                  <a:schemeClr val="tx1"/>
                </a:solidFill>
              </a:rPr>
              <a:t>information</a:t>
            </a:r>
            <a:endParaRPr lang="en-US" altLang="ko-KR" sz="1500" dirty="0">
              <a:solidFill>
                <a:schemeClr val="tx1"/>
              </a:solidFill>
            </a:endParaRPr>
          </a:p>
          <a:p>
            <a:pPr algn="ctr"/>
            <a:r>
              <a:rPr lang="ko-KR" altLang="en-US" sz="1500" dirty="0" smtClean="0">
                <a:solidFill>
                  <a:schemeClr val="tx1"/>
                </a:solidFill>
              </a:rPr>
              <a:t>객관적인</a:t>
            </a:r>
            <a:endParaRPr lang="en-US" altLang="ko-KR" sz="1500" dirty="0" smtClean="0">
              <a:solidFill>
                <a:schemeClr val="tx1"/>
              </a:solidFill>
            </a:endParaRPr>
          </a:p>
          <a:p>
            <a:pPr algn="ctr"/>
            <a:endParaRPr lang="en-US" altLang="ko-KR" sz="1500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중립적이고</a:t>
            </a:r>
            <a:endParaRPr lang="en-US" altLang="ko-KR" sz="10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객관적인</a:t>
            </a:r>
            <a:r>
              <a:rPr lang="en-US" altLang="ko-KR" sz="1000" dirty="0">
                <a:solidFill>
                  <a:schemeClr val="tx1"/>
                </a:solidFill>
              </a:rPr>
              <a:t> </a:t>
            </a:r>
            <a:r>
              <a:rPr lang="ko-KR" altLang="en-US" sz="1000" dirty="0" smtClean="0">
                <a:solidFill>
                  <a:schemeClr val="tx1"/>
                </a:solidFill>
              </a:rPr>
              <a:t>사실과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검증된 정보 제시</a:t>
            </a:r>
            <a:endParaRPr lang="en-US" altLang="ko-KR" sz="1500" dirty="0" smtClean="0">
              <a:solidFill>
                <a:schemeClr val="tx1"/>
              </a:solidFill>
            </a:endParaRPr>
          </a:p>
          <a:p>
            <a:pPr algn="ctr"/>
            <a:endParaRPr lang="en-US" altLang="ko-KR" sz="1000" dirty="0" smtClean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9812214" y="2101362"/>
            <a:ext cx="1538654" cy="4132384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 smtClean="0">
                <a:solidFill>
                  <a:schemeClr val="tx1"/>
                </a:solidFill>
              </a:rPr>
              <a:t>Managing</a:t>
            </a:r>
            <a:endParaRPr lang="en-US" altLang="ko-KR" sz="15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500" dirty="0" smtClean="0">
                <a:solidFill>
                  <a:schemeClr val="tx1"/>
                </a:solidFill>
              </a:rPr>
              <a:t>종합하는</a:t>
            </a:r>
            <a:endParaRPr lang="en-US" altLang="ko-KR" sz="1500" dirty="0" smtClean="0">
              <a:solidFill>
                <a:schemeClr val="tx1"/>
              </a:solidFill>
            </a:endParaRPr>
          </a:p>
          <a:p>
            <a:pPr algn="ctr"/>
            <a:endParaRPr lang="en-US" altLang="ko-KR" sz="15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다른 모자의 사고 정리</a:t>
            </a:r>
            <a:endParaRPr lang="en-US" altLang="ko-KR" sz="10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전체적인 조절</a:t>
            </a:r>
            <a:r>
              <a:rPr lang="en-US" altLang="ko-KR" sz="1000" dirty="0" smtClean="0">
                <a:solidFill>
                  <a:schemeClr val="tx1"/>
                </a:solidFill>
              </a:rPr>
              <a:t>,</a:t>
            </a:r>
          </a:p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계획</a:t>
            </a:r>
            <a:r>
              <a:rPr lang="en-US" altLang="ko-KR" sz="1000" dirty="0">
                <a:solidFill>
                  <a:schemeClr val="tx1"/>
                </a:solidFill>
              </a:rPr>
              <a:t> </a:t>
            </a:r>
            <a:r>
              <a:rPr lang="ko-KR" altLang="en-US" sz="1000" dirty="0" smtClean="0">
                <a:solidFill>
                  <a:schemeClr val="tx1"/>
                </a:solidFill>
              </a:rPr>
              <a:t>및</a:t>
            </a:r>
            <a:r>
              <a:rPr lang="en-US" altLang="ko-KR" sz="1000" dirty="0" smtClean="0">
                <a:solidFill>
                  <a:schemeClr val="tx1"/>
                </a:solidFill>
              </a:rPr>
              <a:t> </a:t>
            </a:r>
            <a:r>
              <a:rPr lang="ko-KR" altLang="en-US" sz="1000" dirty="0" smtClean="0">
                <a:solidFill>
                  <a:schemeClr val="tx1"/>
                </a:solidFill>
              </a:rPr>
              <a:t>전략 수립</a:t>
            </a:r>
            <a:endParaRPr lang="en-US" altLang="ko-KR" sz="1500" dirty="0">
              <a:solidFill>
                <a:schemeClr val="tx1"/>
              </a:solidFill>
            </a:endParaRPr>
          </a:p>
          <a:p>
            <a:pPr algn="ctr"/>
            <a:endParaRPr lang="en-US" altLang="ko-KR" sz="1000" dirty="0" smtClean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018584" y="2101362"/>
            <a:ext cx="1538654" cy="4132384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 smtClean="0">
                <a:solidFill>
                  <a:schemeClr val="tx1"/>
                </a:solidFill>
              </a:rPr>
              <a:t>Creativity</a:t>
            </a:r>
            <a:endParaRPr lang="en-US" altLang="ko-KR" sz="15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500" dirty="0" smtClean="0">
                <a:solidFill>
                  <a:schemeClr val="tx1"/>
                </a:solidFill>
              </a:rPr>
              <a:t>창의적인</a:t>
            </a:r>
            <a:endParaRPr lang="en-US" altLang="ko-KR" sz="1500" dirty="0" smtClean="0">
              <a:solidFill>
                <a:schemeClr val="tx1"/>
              </a:solidFill>
            </a:endParaRPr>
          </a:p>
          <a:p>
            <a:pPr algn="ctr"/>
            <a:endParaRPr lang="en-US" altLang="ko-KR" sz="1500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다른 방향 모색</a:t>
            </a:r>
            <a:r>
              <a:rPr lang="en-US" altLang="ko-KR" sz="1000" dirty="0" smtClean="0">
                <a:solidFill>
                  <a:schemeClr val="tx1"/>
                </a:solidFill>
              </a:rPr>
              <a:t>,</a:t>
            </a:r>
          </a:p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새로운 가능성 제안</a:t>
            </a:r>
            <a:endParaRPr lang="en-US" altLang="ko-KR" sz="10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추가적 대안 제시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endParaRPr lang="en-US" altLang="ko-KR" sz="1000" dirty="0" smtClean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224954" y="2101362"/>
            <a:ext cx="1538654" cy="4132384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 smtClean="0">
                <a:solidFill>
                  <a:schemeClr val="tx1"/>
                </a:solidFill>
              </a:rPr>
              <a:t>Critic</a:t>
            </a:r>
            <a:endParaRPr lang="en-US" altLang="ko-KR" sz="15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500" dirty="0" smtClean="0">
                <a:solidFill>
                  <a:schemeClr val="tx1"/>
                </a:solidFill>
              </a:rPr>
              <a:t>비판적인</a:t>
            </a:r>
            <a:endParaRPr lang="en-US" altLang="ko-KR" sz="1500" dirty="0" smtClean="0">
              <a:solidFill>
                <a:schemeClr val="tx1"/>
              </a:solidFill>
            </a:endParaRPr>
          </a:p>
          <a:p>
            <a:pPr algn="ctr"/>
            <a:endParaRPr lang="en-US" altLang="ko-KR" sz="1500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부정적인 측면</a:t>
            </a:r>
            <a:endParaRPr lang="en-US" altLang="ko-KR" sz="10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위험</a:t>
            </a:r>
            <a:r>
              <a:rPr lang="en-US" altLang="ko-KR" sz="1000" dirty="0" smtClean="0">
                <a:solidFill>
                  <a:schemeClr val="tx1"/>
                </a:solidFill>
              </a:rPr>
              <a:t>, </a:t>
            </a:r>
            <a:r>
              <a:rPr lang="ko-KR" altLang="en-US" sz="1000" dirty="0" smtClean="0">
                <a:solidFill>
                  <a:schemeClr val="tx1"/>
                </a:solidFill>
              </a:rPr>
              <a:t>문제</a:t>
            </a:r>
            <a:r>
              <a:rPr lang="en-US" altLang="ko-KR" sz="1000" dirty="0" smtClean="0">
                <a:solidFill>
                  <a:schemeClr val="tx1"/>
                </a:solidFill>
              </a:rPr>
              <a:t>, </a:t>
            </a:r>
            <a:r>
              <a:rPr lang="ko-KR" altLang="en-US" sz="1000" dirty="0" smtClean="0">
                <a:solidFill>
                  <a:schemeClr val="tx1"/>
                </a:solidFill>
              </a:rPr>
              <a:t>장애물</a:t>
            </a:r>
            <a:endParaRPr lang="en-US" altLang="ko-KR" sz="10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비판적으로 제시</a:t>
            </a:r>
            <a:endParaRPr lang="en-US" altLang="ko-KR" sz="1500" dirty="0">
              <a:solidFill>
                <a:schemeClr val="tx1"/>
              </a:solidFill>
            </a:endParaRPr>
          </a:p>
          <a:p>
            <a:pPr algn="ctr"/>
            <a:endParaRPr lang="en-US" altLang="ko-KR" sz="1000" dirty="0" smtClean="0">
              <a:solidFill>
                <a:schemeClr val="tx1"/>
              </a:solidFill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7372" y="1573817"/>
            <a:ext cx="1048337" cy="891299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301" y="1564769"/>
            <a:ext cx="1048337" cy="891299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9509" y="1565026"/>
            <a:ext cx="1048337" cy="891299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0904" y="1564770"/>
            <a:ext cx="1048337" cy="891299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0112" y="1564769"/>
            <a:ext cx="1048337" cy="891299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3742" y="1573817"/>
            <a:ext cx="1048337" cy="891299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7145216" y="6858000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 smtClean="0"/>
              <a:t>모자 이미지 출처</a:t>
            </a:r>
            <a:endParaRPr lang="en-US" altLang="ko-KR" dirty="0" smtClean="0"/>
          </a:p>
          <a:p>
            <a:r>
              <a:rPr lang="ko-KR" altLang="en-US" dirty="0" smtClean="0"/>
              <a:t>https</a:t>
            </a:r>
            <a:r>
              <a:rPr lang="ko-KR" altLang="en-US" dirty="0"/>
              <a:t>://www.clipsafari.com/clips/o276318-a-collection-of-six-different-colored-top-hats</a:t>
            </a:r>
          </a:p>
        </p:txBody>
      </p:sp>
    </p:spTree>
    <p:extLst>
      <p:ext uri="{BB962C8B-B14F-4D97-AF65-F5344CB8AC3E}">
        <p14:creationId xmlns:p14="http://schemas.microsoft.com/office/powerpoint/2010/main" val="22865169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705" y="348761"/>
            <a:ext cx="6362920" cy="3891462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594997" y="4400781"/>
            <a:ext cx="55763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https://www.youtube.com/watch?v=XqoNnBNDq8w</a:t>
            </a:r>
          </a:p>
        </p:txBody>
      </p:sp>
    </p:spTree>
    <p:extLst>
      <p:ext uri="{BB962C8B-B14F-4D97-AF65-F5344CB8AC3E}">
        <p14:creationId xmlns:p14="http://schemas.microsoft.com/office/powerpoint/2010/main" val="13347983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353" y="1200995"/>
            <a:ext cx="5624299" cy="401284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4931" y="814135"/>
            <a:ext cx="5459898" cy="4962412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2874662" y="5846857"/>
            <a:ext cx="60099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https://stock.adobe.com/kr/search?k=six+thinking+hats</a:t>
            </a:r>
          </a:p>
        </p:txBody>
      </p:sp>
    </p:spTree>
    <p:extLst>
      <p:ext uri="{BB962C8B-B14F-4D97-AF65-F5344CB8AC3E}">
        <p14:creationId xmlns:p14="http://schemas.microsoft.com/office/powerpoint/2010/main" val="39753328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5193351" y="1152199"/>
            <a:ext cx="1805301" cy="370870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200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3</a:t>
            </a:r>
          </a:p>
          <a:p>
            <a:pPr algn="ctr"/>
            <a:r>
              <a:rPr lang="en-US" altLang="ko-KR" sz="35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7 check</a:t>
            </a:r>
            <a:endParaRPr lang="en-US" altLang="ko-KR" sz="35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559882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6256022" y="4093467"/>
            <a:ext cx="1120768" cy="55399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altLang="ko-KR" sz="3000" b="0" cap="none" spc="0" dirty="0" smtClean="0">
                <a:ln w="0"/>
                <a:solidFill>
                  <a:schemeClr val="bg1">
                    <a:lumMod val="65000"/>
                  </a:schemeClr>
                </a:solidFill>
                <a:latin typeface="Bahnschrift SemiBold Condensed" panose="020B0502040204020203" pitchFamily="34" charset="0"/>
              </a:rPr>
              <a:t>CHECK</a:t>
            </a:r>
            <a:endParaRPr lang="en-US" altLang="ko-KR" sz="3000" b="0" cap="none" spc="0" dirty="0">
              <a:ln w="0"/>
              <a:solidFill>
                <a:schemeClr val="bg1">
                  <a:lumMod val="65000"/>
                </a:schemeClr>
              </a:solidFill>
              <a:latin typeface="Bahnschrift SemiBold Condensed" panose="020B0502040204020203" pitchFamily="34" charset="0"/>
            </a:endParaRPr>
          </a:p>
        </p:txBody>
      </p:sp>
      <p:grpSp>
        <p:nvGrpSpPr>
          <p:cNvPr id="19" name="그룹 18"/>
          <p:cNvGrpSpPr/>
          <p:nvPr/>
        </p:nvGrpSpPr>
        <p:grpSpPr>
          <a:xfrm>
            <a:off x="4597602" y="657249"/>
            <a:ext cx="2654540" cy="1473210"/>
            <a:chOff x="149467" y="167054"/>
            <a:chExt cx="11834448" cy="6567854"/>
          </a:xfrm>
        </p:grpSpPr>
        <p:sp>
          <p:nvSpPr>
            <p:cNvPr id="20" name="모서리가 둥근 직사각형 19"/>
            <p:cNvSpPr/>
            <p:nvPr/>
          </p:nvSpPr>
          <p:spPr>
            <a:xfrm>
              <a:off x="149468" y="167054"/>
              <a:ext cx="11834447" cy="6567854"/>
            </a:xfrm>
            <a:prstGeom prst="roundRect">
              <a:avLst>
                <a:gd name="adj" fmla="val 5824"/>
              </a:avLst>
            </a:prstGeom>
            <a:solidFill>
              <a:schemeClr val="bg1"/>
            </a:solidFill>
            <a:ln>
              <a:noFill/>
            </a:ln>
            <a:effectLst>
              <a:outerShdw blurRad="63500" dist="254000" dir="270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자유형 20"/>
            <p:cNvSpPr/>
            <p:nvPr/>
          </p:nvSpPr>
          <p:spPr>
            <a:xfrm>
              <a:off x="149467" y="167054"/>
              <a:ext cx="4695095" cy="6567854"/>
            </a:xfrm>
            <a:custGeom>
              <a:avLst/>
              <a:gdLst>
                <a:gd name="connsiteX0" fmla="*/ 382512 w 4695095"/>
                <a:gd name="connsiteY0" fmla="*/ 0 h 6567854"/>
                <a:gd name="connsiteX1" fmla="*/ 4695095 w 4695095"/>
                <a:gd name="connsiteY1" fmla="*/ 0 h 6567854"/>
                <a:gd name="connsiteX2" fmla="*/ 4695095 w 4695095"/>
                <a:gd name="connsiteY2" fmla="*/ 6567854 h 6567854"/>
                <a:gd name="connsiteX3" fmla="*/ 382512 w 4695095"/>
                <a:gd name="connsiteY3" fmla="*/ 6567854 h 6567854"/>
                <a:gd name="connsiteX4" fmla="*/ 0 w 4695095"/>
                <a:gd name="connsiteY4" fmla="*/ 6185342 h 6567854"/>
                <a:gd name="connsiteX5" fmla="*/ 0 w 4695095"/>
                <a:gd name="connsiteY5" fmla="*/ 382512 h 6567854"/>
                <a:gd name="connsiteX6" fmla="*/ 382512 w 4695095"/>
                <a:gd name="connsiteY6" fmla="*/ 0 h 6567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95095" h="6567854">
                  <a:moveTo>
                    <a:pt x="382512" y="0"/>
                  </a:moveTo>
                  <a:lnTo>
                    <a:pt x="4695095" y="0"/>
                  </a:lnTo>
                  <a:lnTo>
                    <a:pt x="4695095" y="6567854"/>
                  </a:lnTo>
                  <a:lnTo>
                    <a:pt x="382512" y="6567854"/>
                  </a:lnTo>
                  <a:cubicBezTo>
                    <a:pt x="171256" y="6567854"/>
                    <a:pt x="0" y="6396598"/>
                    <a:pt x="0" y="6185342"/>
                  </a:cubicBezTo>
                  <a:lnTo>
                    <a:pt x="0" y="382512"/>
                  </a:lnTo>
                  <a:cubicBezTo>
                    <a:pt x="0" y="171256"/>
                    <a:pt x="171256" y="0"/>
                    <a:pt x="382512" y="0"/>
                  </a:cubicBezTo>
                  <a:close/>
                </a:path>
              </a:pathLst>
            </a:custGeom>
            <a:solidFill>
              <a:srgbClr val="53D3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2" name="그룹 21"/>
          <p:cNvGrpSpPr/>
          <p:nvPr/>
        </p:nvGrpSpPr>
        <p:grpSpPr>
          <a:xfrm rot="982173">
            <a:off x="7421153" y="1215528"/>
            <a:ext cx="2654540" cy="1473210"/>
            <a:chOff x="149467" y="167054"/>
            <a:chExt cx="11834448" cy="6567854"/>
          </a:xfrm>
        </p:grpSpPr>
        <p:sp>
          <p:nvSpPr>
            <p:cNvPr id="23" name="모서리가 둥근 직사각형 22"/>
            <p:cNvSpPr/>
            <p:nvPr/>
          </p:nvSpPr>
          <p:spPr>
            <a:xfrm>
              <a:off x="149468" y="167054"/>
              <a:ext cx="11834447" cy="6567854"/>
            </a:xfrm>
            <a:prstGeom prst="roundRect">
              <a:avLst>
                <a:gd name="adj" fmla="val 5824"/>
              </a:avLst>
            </a:prstGeom>
            <a:solidFill>
              <a:schemeClr val="bg1"/>
            </a:solidFill>
            <a:ln>
              <a:noFill/>
            </a:ln>
            <a:effectLst>
              <a:outerShdw blurRad="63500" dist="254000" dir="270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자유형 23"/>
            <p:cNvSpPr/>
            <p:nvPr/>
          </p:nvSpPr>
          <p:spPr>
            <a:xfrm>
              <a:off x="149467" y="167054"/>
              <a:ext cx="4695095" cy="6567854"/>
            </a:xfrm>
            <a:custGeom>
              <a:avLst/>
              <a:gdLst>
                <a:gd name="connsiteX0" fmla="*/ 382512 w 4695095"/>
                <a:gd name="connsiteY0" fmla="*/ 0 h 6567854"/>
                <a:gd name="connsiteX1" fmla="*/ 4695095 w 4695095"/>
                <a:gd name="connsiteY1" fmla="*/ 0 h 6567854"/>
                <a:gd name="connsiteX2" fmla="*/ 4695095 w 4695095"/>
                <a:gd name="connsiteY2" fmla="*/ 6567854 h 6567854"/>
                <a:gd name="connsiteX3" fmla="*/ 382512 w 4695095"/>
                <a:gd name="connsiteY3" fmla="*/ 6567854 h 6567854"/>
                <a:gd name="connsiteX4" fmla="*/ 0 w 4695095"/>
                <a:gd name="connsiteY4" fmla="*/ 6185342 h 6567854"/>
                <a:gd name="connsiteX5" fmla="*/ 0 w 4695095"/>
                <a:gd name="connsiteY5" fmla="*/ 382512 h 6567854"/>
                <a:gd name="connsiteX6" fmla="*/ 382512 w 4695095"/>
                <a:gd name="connsiteY6" fmla="*/ 0 h 6567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95095" h="6567854">
                  <a:moveTo>
                    <a:pt x="382512" y="0"/>
                  </a:moveTo>
                  <a:lnTo>
                    <a:pt x="4695095" y="0"/>
                  </a:lnTo>
                  <a:lnTo>
                    <a:pt x="4695095" y="6567854"/>
                  </a:lnTo>
                  <a:lnTo>
                    <a:pt x="382512" y="6567854"/>
                  </a:lnTo>
                  <a:cubicBezTo>
                    <a:pt x="171256" y="6567854"/>
                    <a:pt x="0" y="6396598"/>
                    <a:pt x="0" y="6185342"/>
                  </a:cubicBezTo>
                  <a:lnTo>
                    <a:pt x="0" y="382512"/>
                  </a:lnTo>
                  <a:cubicBezTo>
                    <a:pt x="0" y="171256"/>
                    <a:pt x="171256" y="0"/>
                    <a:pt x="382512" y="0"/>
                  </a:cubicBezTo>
                  <a:close/>
                </a:path>
              </a:pathLst>
            </a:custGeom>
            <a:solidFill>
              <a:srgbClr val="076CA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5" name="그룹 24"/>
          <p:cNvGrpSpPr/>
          <p:nvPr/>
        </p:nvGrpSpPr>
        <p:grpSpPr>
          <a:xfrm rot="554271">
            <a:off x="8038210" y="2841699"/>
            <a:ext cx="2654540" cy="1473210"/>
            <a:chOff x="149467" y="167054"/>
            <a:chExt cx="11834448" cy="6567854"/>
          </a:xfrm>
        </p:grpSpPr>
        <p:sp>
          <p:nvSpPr>
            <p:cNvPr id="26" name="모서리가 둥근 직사각형 25"/>
            <p:cNvSpPr/>
            <p:nvPr/>
          </p:nvSpPr>
          <p:spPr>
            <a:xfrm>
              <a:off x="149468" y="167054"/>
              <a:ext cx="11834447" cy="6567854"/>
            </a:xfrm>
            <a:prstGeom prst="roundRect">
              <a:avLst>
                <a:gd name="adj" fmla="val 5824"/>
              </a:avLst>
            </a:prstGeom>
            <a:solidFill>
              <a:schemeClr val="bg1"/>
            </a:solidFill>
            <a:ln>
              <a:noFill/>
            </a:ln>
            <a:effectLst>
              <a:outerShdw blurRad="63500" dist="254000" dir="270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자유형 26"/>
            <p:cNvSpPr/>
            <p:nvPr/>
          </p:nvSpPr>
          <p:spPr>
            <a:xfrm>
              <a:off x="149467" y="167054"/>
              <a:ext cx="4695095" cy="6567854"/>
            </a:xfrm>
            <a:custGeom>
              <a:avLst/>
              <a:gdLst>
                <a:gd name="connsiteX0" fmla="*/ 382512 w 4695095"/>
                <a:gd name="connsiteY0" fmla="*/ 0 h 6567854"/>
                <a:gd name="connsiteX1" fmla="*/ 4695095 w 4695095"/>
                <a:gd name="connsiteY1" fmla="*/ 0 h 6567854"/>
                <a:gd name="connsiteX2" fmla="*/ 4695095 w 4695095"/>
                <a:gd name="connsiteY2" fmla="*/ 6567854 h 6567854"/>
                <a:gd name="connsiteX3" fmla="*/ 382512 w 4695095"/>
                <a:gd name="connsiteY3" fmla="*/ 6567854 h 6567854"/>
                <a:gd name="connsiteX4" fmla="*/ 0 w 4695095"/>
                <a:gd name="connsiteY4" fmla="*/ 6185342 h 6567854"/>
                <a:gd name="connsiteX5" fmla="*/ 0 w 4695095"/>
                <a:gd name="connsiteY5" fmla="*/ 382512 h 6567854"/>
                <a:gd name="connsiteX6" fmla="*/ 382512 w 4695095"/>
                <a:gd name="connsiteY6" fmla="*/ 0 h 6567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95095" h="6567854">
                  <a:moveTo>
                    <a:pt x="382512" y="0"/>
                  </a:moveTo>
                  <a:lnTo>
                    <a:pt x="4695095" y="0"/>
                  </a:lnTo>
                  <a:lnTo>
                    <a:pt x="4695095" y="6567854"/>
                  </a:lnTo>
                  <a:lnTo>
                    <a:pt x="382512" y="6567854"/>
                  </a:lnTo>
                  <a:cubicBezTo>
                    <a:pt x="171256" y="6567854"/>
                    <a:pt x="0" y="6396598"/>
                    <a:pt x="0" y="6185342"/>
                  </a:cubicBezTo>
                  <a:lnTo>
                    <a:pt x="0" y="382512"/>
                  </a:lnTo>
                  <a:cubicBezTo>
                    <a:pt x="0" y="171256"/>
                    <a:pt x="171256" y="0"/>
                    <a:pt x="382512" y="0"/>
                  </a:cubicBezTo>
                  <a:close/>
                </a:path>
              </a:pathLst>
            </a:custGeom>
            <a:solidFill>
              <a:srgbClr val="C533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8" name="그룹 27"/>
          <p:cNvGrpSpPr/>
          <p:nvPr/>
        </p:nvGrpSpPr>
        <p:grpSpPr>
          <a:xfrm rot="602391">
            <a:off x="9004011" y="4455106"/>
            <a:ext cx="2654540" cy="1473210"/>
            <a:chOff x="149467" y="167054"/>
            <a:chExt cx="11834448" cy="6567854"/>
          </a:xfrm>
        </p:grpSpPr>
        <p:sp>
          <p:nvSpPr>
            <p:cNvPr id="29" name="모서리가 둥근 직사각형 28"/>
            <p:cNvSpPr/>
            <p:nvPr/>
          </p:nvSpPr>
          <p:spPr>
            <a:xfrm>
              <a:off x="149468" y="167054"/>
              <a:ext cx="11834447" cy="6567854"/>
            </a:xfrm>
            <a:prstGeom prst="roundRect">
              <a:avLst>
                <a:gd name="adj" fmla="val 5824"/>
              </a:avLst>
            </a:prstGeom>
            <a:solidFill>
              <a:schemeClr val="bg1"/>
            </a:solidFill>
            <a:ln>
              <a:noFill/>
            </a:ln>
            <a:effectLst>
              <a:outerShdw blurRad="63500" dist="254000" dir="270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자유형 29"/>
            <p:cNvSpPr/>
            <p:nvPr/>
          </p:nvSpPr>
          <p:spPr>
            <a:xfrm>
              <a:off x="149467" y="167054"/>
              <a:ext cx="4695095" cy="6567854"/>
            </a:xfrm>
            <a:custGeom>
              <a:avLst/>
              <a:gdLst>
                <a:gd name="connsiteX0" fmla="*/ 382512 w 4695095"/>
                <a:gd name="connsiteY0" fmla="*/ 0 h 6567854"/>
                <a:gd name="connsiteX1" fmla="*/ 4695095 w 4695095"/>
                <a:gd name="connsiteY1" fmla="*/ 0 h 6567854"/>
                <a:gd name="connsiteX2" fmla="*/ 4695095 w 4695095"/>
                <a:gd name="connsiteY2" fmla="*/ 6567854 h 6567854"/>
                <a:gd name="connsiteX3" fmla="*/ 382512 w 4695095"/>
                <a:gd name="connsiteY3" fmla="*/ 6567854 h 6567854"/>
                <a:gd name="connsiteX4" fmla="*/ 0 w 4695095"/>
                <a:gd name="connsiteY4" fmla="*/ 6185342 h 6567854"/>
                <a:gd name="connsiteX5" fmla="*/ 0 w 4695095"/>
                <a:gd name="connsiteY5" fmla="*/ 382512 h 6567854"/>
                <a:gd name="connsiteX6" fmla="*/ 382512 w 4695095"/>
                <a:gd name="connsiteY6" fmla="*/ 0 h 6567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95095" h="6567854">
                  <a:moveTo>
                    <a:pt x="382512" y="0"/>
                  </a:moveTo>
                  <a:lnTo>
                    <a:pt x="4695095" y="0"/>
                  </a:lnTo>
                  <a:lnTo>
                    <a:pt x="4695095" y="6567854"/>
                  </a:lnTo>
                  <a:lnTo>
                    <a:pt x="382512" y="6567854"/>
                  </a:lnTo>
                  <a:cubicBezTo>
                    <a:pt x="171256" y="6567854"/>
                    <a:pt x="0" y="6396598"/>
                    <a:pt x="0" y="6185342"/>
                  </a:cubicBezTo>
                  <a:lnTo>
                    <a:pt x="0" y="382512"/>
                  </a:lnTo>
                  <a:cubicBezTo>
                    <a:pt x="0" y="171256"/>
                    <a:pt x="171256" y="0"/>
                    <a:pt x="382512" y="0"/>
                  </a:cubicBezTo>
                  <a:close/>
                </a:path>
              </a:pathLst>
            </a:custGeom>
            <a:solidFill>
              <a:srgbClr val="8271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1" name="그룹 30"/>
          <p:cNvGrpSpPr/>
          <p:nvPr/>
        </p:nvGrpSpPr>
        <p:grpSpPr>
          <a:xfrm rot="20600543">
            <a:off x="1724418" y="1230300"/>
            <a:ext cx="2654540" cy="1473210"/>
            <a:chOff x="149467" y="167054"/>
            <a:chExt cx="11834448" cy="6567854"/>
          </a:xfrm>
        </p:grpSpPr>
        <p:sp>
          <p:nvSpPr>
            <p:cNvPr id="32" name="모서리가 둥근 직사각형 31"/>
            <p:cNvSpPr/>
            <p:nvPr/>
          </p:nvSpPr>
          <p:spPr>
            <a:xfrm>
              <a:off x="149468" y="167054"/>
              <a:ext cx="11834447" cy="6567854"/>
            </a:xfrm>
            <a:prstGeom prst="roundRect">
              <a:avLst>
                <a:gd name="adj" fmla="val 5824"/>
              </a:avLst>
            </a:prstGeom>
            <a:solidFill>
              <a:schemeClr val="bg1"/>
            </a:solidFill>
            <a:ln>
              <a:noFill/>
            </a:ln>
            <a:effectLst>
              <a:outerShdw blurRad="63500" dist="254000" dir="270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자유형 32"/>
            <p:cNvSpPr/>
            <p:nvPr/>
          </p:nvSpPr>
          <p:spPr>
            <a:xfrm>
              <a:off x="149467" y="167054"/>
              <a:ext cx="4695095" cy="6567854"/>
            </a:xfrm>
            <a:custGeom>
              <a:avLst/>
              <a:gdLst>
                <a:gd name="connsiteX0" fmla="*/ 382512 w 4695095"/>
                <a:gd name="connsiteY0" fmla="*/ 0 h 6567854"/>
                <a:gd name="connsiteX1" fmla="*/ 4695095 w 4695095"/>
                <a:gd name="connsiteY1" fmla="*/ 0 h 6567854"/>
                <a:gd name="connsiteX2" fmla="*/ 4695095 w 4695095"/>
                <a:gd name="connsiteY2" fmla="*/ 6567854 h 6567854"/>
                <a:gd name="connsiteX3" fmla="*/ 382512 w 4695095"/>
                <a:gd name="connsiteY3" fmla="*/ 6567854 h 6567854"/>
                <a:gd name="connsiteX4" fmla="*/ 0 w 4695095"/>
                <a:gd name="connsiteY4" fmla="*/ 6185342 h 6567854"/>
                <a:gd name="connsiteX5" fmla="*/ 0 w 4695095"/>
                <a:gd name="connsiteY5" fmla="*/ 382512 h 6567854"/>
                <a:gd name="connsiteX6" fmla="*/ 382512 w 4695095"/>
                <a:gd name="connsiteY6" fmla="*/ 0 h 6567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95095" h="6567854">
                  <a:moveTo>
                    <a:pt x="382512" y="0"/>
                  </a:moveTo>
                  <a:lnTo>
                    <a:pt x="4695095" y="0"/>
                  </a:lnTo>
                  <a:lnTo>
                    <a:pt x="4695095" y="6567854"/>
                  </a:lnTo>
                  <a:lnTo>
                    <a:pt x="382512" y="6567854"/>
                  </a:lnTo>
                  <a:cubicBezTo>
                    <a:pt x="171256" y="6567854"/>
                    <a:pt x="0" y="6396598"/>
                    <a:pt x="0" y="6185342"/>
                  </a:cubicBezTo>
                  <a:lnTo>
                    <a:pt x="0" y="382512"/>
                  </a:lnTo>
                  <a:cubicBezTo>
                    <a:pt x="0" y="171256"/>
                    <a:pt x="171256" y="0"/>
                    <a:pt x="382512" y="0"/>
                  </a:cubicBezTo>
                  <a:close/>
                </a:path>
              </a:pathLst>
            </a:custGeom>
            <a:solidFill>
              <a:srgbClr val="A5DC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4" name="그룹 33"/>
          <p:cNvGrpSpPr/>
          <p:nvPr/>
        </p:nvGrpSpPr>
        <p:grpSpPr>
          <a:xfrm rot="20948201">
            <a:off x="1267134" y="2771683"/>
            <a:ext cx="2694335" cy="1480847"/>
            <a:chOff x="-27945" y="133006"/>
            <a:chExt cx="12011860" cy="6601902"/>
          </a:xfrm>
        </p:grpSpPr>
        <p:sp>
          <p:nvSpPr>
            <p:cNvPr id="35" name="모서리가 둥근 직사각형 34"/>
            <p:cNvSpPr/>
            <p:nvPr/>
          </p:nvSpPr>
          <p:spPr>
            <a:xfrm>
              <a:off x="149468" y="167054"/>
              <a:ext cx="11834447" cy="6567854"/>
            </a:xfrm>
            <a:prstGeom prst="roundRect">
              <a:avLst>
                <a:gd name="adj" fmla="val 5824"/>
              </a:avLst>
            </a:prstGeom>
            <a:solidFill>
              <a:schemeClr val="bg1"/>
            </a:solidFill>
            <a:ln>
              <a:noFill/>
            </a:ln>
            <a:effectLst>
              <a:outerShdw blurRad="63500" dist="254000" dir="270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자유형 35"/>
            <p:cNvSpPr/>
            <p:nvPr/>
          </p:nvSpPr>
          <p:spPr>
            <a:xfrm>
              <a:off x="-27945" y="133006"/>
              <a:ext cx="4695095" cy="6567854"/>
            </a:xfrm>
            <a:custGeom>
              <a:avLst/>
              <a:gdLst>
                <a:gd name="connsiteX0" fmla="*/ 382512 w 4695095"/>
                <a:gd name="connsiteY0" fmla="*/ 0 h 6567854"/>
                <a:gd name="connsiteX1" fmla="*/ 4695095 w 4695095"/>
                <a:gd name="connsiteY1" fmla="*/ 0 h 6567854"/>
                <a:gd name="connsiteX2" fmla="*/ 4695095 w 4695095"/>
                <a:gd name="connsiteY2" fmla="*/ 6567854 h 6567854"/>
                <a:gd name="connsiteX3" fmla="*/ 382512 w 4695095"/>
                <a:gd name="connsiteY3" fmla="*/ 6567854 h 6567854"/>
                <a:gd name="connsiteX4" fmla="*/ 0 w 4695095"/>
                <a:gd name="connsiteY4" fmla="*/ 6185342 h 6567854"/>
                <a:gd name="connsiteX5" fmla="*/ 0 w 4695095"/>
                <a:gd name="connsiteY5" fmla="*/ 382512 h 6567854"/>
                <a:gd name="connsiteX6" fmla="*/ 382512 w 4695095"/>
                <a:gd name="connsiteY6" fmla="*/ 0 h 6567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95095" h="6567854">
                  <a:moveTo>
                    <a:pt x="382512" y="0"/>
                  </a:moveTo>
                  <a:lnTo>
                    <a:pt x="4695095" y="0"/>
                  </a:lnTo>
                  <a:lnTo>
                    <a:pt x="4695095" y="6567854"/>
                  </a:lnTo>
                  <a:lnTo>
                    <a:pt x="382512" y="6567854"/>
                  </a:lnTo>
                  <a:cubicBezTo>
                    <a:pt x="171256" y="6567854"/>
                    <a:pt x="0" y="6396598"/>
                    <a:pt x="0" y="6185342"/>
                  </a:cubicBezTo>
                  <a:lnTo>
                    <a:pt x="0" y="382512"/>
                  </a:lnTo>
                  <a:cubicBezTo>
                    <a:pt x="0" y="171256"/>
                    <a:pt x="171256" y="0"/>
                    <a:pt x="382512" y="0"/>
                  </a:cubicBezTo>
                  <a:close/>
                </a:path>
              </a:pathLst>
            </a:custGeom>
            <a:solidFill>
              <a:srgbClr val="F787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7" name="그룹 36"/>
          <p:cNvGrpSpPr/>
          <p:nvPr/>
        </p:nvGrpSpPr>
        <p:grpSpPr>
          <a:xfrm rot="21252727">
            <a:off x="397547" y="4286069"/>
            <a:ext cx="2654540" cy="1473210"/>
            <a:chOff x="149467" y="167054"/>
            <a:chExt cx="11834448" cy="6567854"/>
          </a:xfrm>
        </p:grpSpPr>
        <p:sp>
          <p:nvSpPr>
            <p:cNvPr id="38" name="모서리가 둥근 직사각형 37"/>
            <p:cNvSpPr/>
            <p:nvPr/>
          </p:nvSpPr>
          <p:spPr>
            <a:xfrm>
              <a:off x="149468" y="167054"/>
              <a:ext cx="11834447" cy="6567854"/>
            </a:xfrm>
            <a:prstGeom prst="roundRect">
              <a:avLst>
                <a:gd name="adj" fmla="val 5824"/>
              </a:avLst>
            </a:prstGeom>
            <a:solidFill>
              <a:schemeClr val="bg1"/>
            </a:solidFill>
            <a:ln>
              <a:noFill/>
            </a:ln>
            <a:effectLst>
              <a:outerShdw blurRad="63500" dist="254000" dir="270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자유형 38"/>
            <p:cNvSpPr/>
            <p:nvPr/>
          </p:nvSpPr>
          <p:spPr>
            <a:xfrm>
              <a:off x="149467" y="167054"/>
              <a:ext cx="4695095" cy="6567854"/>
            </a:xfrm>
            <a:custGeom>
              <a:avLst/>
              <a:gdLst>
                <a:gd name="connsiteX0" fmla="*/ 382512 w 4695095"/>
                <a:gd name="connsiteY0" fmla="*/ 0 h 6567854"/>
                <a:gd name="connsiteX1" fmla="*/ 4695095 w 4695095"/>
                <a:gd name="connsiteY1" fmla="*/ 0 h 6567854"/>
                <a:gd name="connsiteX2" fmla="*/ 4695095 w 4695095"/>
                <a:gd name="connsiteY2" fmla="*/ 6567854 h 6567854"/>
                <a:gd name="connsiteX3" fmla="*/ 382512 w 4695095"/>
                <a:gd name="connsiteY3" fmla="*/ 6567854 h 6567854"/>
                <a:gd name="connsiteX4" fmla="*/ 0 w 4695095"/>
                <a:gd name="connsiteY4" fmla="*/ 6185342 h 6567854"/>
                <a:gd name="connsiteX5" fmla="*/ 0 w 4695095"/>
                <a:gd name="connsiteY5" fmla="*/ 382512 h 6567854"/>
                <a:gd name="connsiteX6" fmla="*/ 382512 w 4695095"/>
                <a:gd name="connsiteY6" fmla="*/ 0 h 6567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95095" h="6567854">
                  <a:moveTo>
                    <a:pt x="382512" y="0"/>
                  </a:moveTo>
                  <a:lnTo>
                    <a:pt x="4695095" y="0"/>
                  </a:lnTo>
                  <a:lnTo>
                    <a:pt x="4695095" y="6567854"/>
                  </a:lnTo>
                  <a:lnTo>
                    <a:pt x="382512" y="6567854"/>
                  </a:lnTo>
                  <a:cubicBezTo>
                    <a:pt x="171256" y="6567854"/>
                    <a:pt x="0" y="6396598"/>
                    <a:pt x="0" y="6185342"/>
                  </a:cubicBezTo>
                  <a:lnTo>
                    <a:pt x="0" y="382512"/>
                  </a:lnTo>
                  <a:cubicBezTo>
                    <a:pt x="0" y="171256"/>
                    <a:pt x="171256" y="0"/>
                    <a:pt x="38251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5103" y="2736582"/>
            <a:ext cx="1580818" cy="1965437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4317999" y="4936144"/>
            <a:ext cx="3426460" cy="692560"/>
          </a:xfrm>
          <a:prstGeom prst="roundRect">
            <a:avLst/>
          </a:prstGeom>
          <a:solidFill>
            <a:srgbClr val="228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/>
          <p:cNvSpPr/>
          <p:nvPr/>
        </p:nvSpPr>
        <p:spPr>
          <a:xfrm>
            <a:off x="5300967" y="3157578"/>
            <a:ext cx="1120768" cy="86177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5000" b="0" cap="none" spc="0" dirty="0" smtClean="0">
                <a:ln w="0"/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7</a:t>
            </a:r>
            <a:endParaRPr lang="en-US" altLang="ko-KR" sz="5000" b="0" cap="none" spc="0" dirty="0">
              <a:ln w="0"/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4303825" y="4979973"/>
            <a:ext cx="3407875" cy="55399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3000" dirty="0" smtClean="0">
                <a:ln w="0"/>
                <a:solidFill>
                  <a:srgbClr val="1F7DB7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Write your </a:t>
            </a:r>
            <a:r>
              <a:rPr lang="en-US" altLang="ko-KR" sz="3000" dirty="0" err="1" smtClean="0">
                <a:ln w="0"/>
                <a:solidFill>
                  <a:srgbClr val="1F7DB7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iDEA</a:t>
            </a:r>
            <a:endParaRPr lang="en-US" altLang="ko-KR" sz="3000" b="0" cap="none" spc="0" dirty="0">
              <a:ln w="0"/>
              <a:solidFill>
                <a:srgbClr val="1F7DB7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4560256" y="716423"/>
            <a:ext cx="1120768" cy="63094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2000" dirty="0" smtClean="0">
                <a:ln w="0"/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대체</a:t>
            </a:r>
            <a:endParaRPr lang="en-US" altLang="ko-KR" sz="2000" dirty="0" smtClean="0">
              <a:ln w="0"/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en-US" altLang="ko-KR" sz="1500" b="0" cap="none" spc="0" dirty="0" smtClean="0">
                <a:ln w="0"/>
                <a:solidFill>
                  <a:schemeClr val="bg1"/>
                </a:solidFill>
                <a:latin typeface="Bahnschrift SemiBold Condensed" panose="020B0502040204020203" pitchFamily="34" charset="0"/>
              </a:rPr>
              <a:t>Alternation</a:t>
            </a:r>
            <a:endParaRPr lang="en-US" altLang="ko-KR" sz="1500" b="0" cap="none" spc="0" dirty="0">
              <a:ln w="0"/>
              <a:solidFill>
                <a:schemeClr val="bg1"/>
              </a:solidFill>
              <a:latin typeface="Bahnschrift SemiBold Condensed" panose="020B0502040204020203" pitchFamily="34" charset="0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4639168" y="1326325"/>
            <a:ext cx="102661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500" dirty="0">
                <a:solidFill>
                  <a:srgbClr val="002060"/>
                </a:solidFill>
              </a:rPr>
              <a:t>대체할 방법</a:t>
            </a:r>
            <a:r>
              <a:rPr lang="en-US" altLang="ko-KR" sz="500" dirty="0">
                <a:solidFill>
                  <a:srgbClr val="002060"/>
                </a:solidFill>
              </a:rPr>
              <a:t>, </a:t>
            </a:r>
            <a:r>
              <a:rPr lang="ko-KR" altLang="en-US" sz="500" dirty="0">
                <a:solidFill>
                  <a:srgbClr val="002060"/>
                </a:solidFill>
              </a:rPr>
              <a:t>물품</a:t>
            </a:r>
            <a:r>
              <a:rPr lang="en-US" altLang="ko-KR" sz="500" dirty="0">
                <a:solidFill>
                  <a:srgbClr val="002060"/>
                </a:solidFill>
              </a:rPr>
              <a:t>, </a:t>
            </a:r>
            <a:r>
              <a:rPr lang="ko-KR" altLang="en-US" sz="500" dirty="0">
                <a:solidFill>
                  <a:srgbClr val="002060"/>
                </a:solidFill>
              </a:rPr>
              <a:t>사람</a:t>
            </a:r>
            <a:r>
              <a:rPr lang="en-US" altLang="ko-KR" sz="500" dirty="0">
                <a:solidFill>
                  <a:srgbClr val="002060"/>
                </a:solidFill>
              </a:rPr>
              <a:t>, </a:t>
            </a:r>
            <a:endParaRPr lang="en-US" altLang="ko-KR" sz="500" dirty="0" smtClean="0">
              <a:solidFill>
                <a:srgbClr val="002060"/>
              </a:solidFill>
            </a:endParaRPr>
          </a:p>
          <a:p>
            <a:pPr>
              <a:defRPr/>
            </a:pPr>
            <a:r>
              <a:rPr lang="ko-KR" altLang="en-US" sz="500" dirty="0" smtClean="0">
                <a:solidFill>
                  <a:srgbClr val="002060"/>
                </a:solidFill>
              </a:rPr>
              <a:t>재료</a:t>
            </a:r>
            <a:r>
              <a:rPr lang="en-US" altLang="ko-KR" sz="500" dirty="0">
                <a:solidFill>
                  <a:srgbClr val="002060"/>
                </a:solidFill>
              </a:rPr>
              <a:t>, </a:t>
            </a:r>
            <a:r>
              <a:rPr lang="ko-KR" altLang="en-US" sz="500" dirty="0">
                <a:solidFill>
                  <a:srgbClr val="002060"/>
                </a:solidFill>
              </a:rPr>
              <a:t>장소</a:t>
            </a:r>
            <a:r>
              <a:rPr lang="en-US" altLang="ko-KR" sz="500" dirty="0">
                <a:solidFill>
                  <a:srgbClr val="002060"/>
                </a:solidFill>
              </a:rPr>
              <a:t>, </a:t>
            </a:r>
            <a:r>
              <a:rPr lang="ko-KR" altLang="en-US" sz="500" dirty="0">
                <a:solidFill>
                  <a:srgbClr val="002060"/>
                </a:solidFill>
              </a:rPr>
              <a:t>과정이 있나요</a:t>
            </a:r>
            <a:r>
              <a:rPr lang="en-US" altLang="ko-KR" sz="500" dirty="0" smtClean="0">
                <a:solidFill>
                  <a:srgbClr val="002060"/>
                </a:solidFill>
              </a:rPr>
              <a:t>?</a:t>
            </a:r>
            <a:endParaRPr lang="en-US" altLang="ko-KR" sz="500" dirty="0">
              <a:solidFill>
                <a:srgbClr val="002060"/>
              </a:solidFill>
            </a:endParaRPr>
          </a:p>
          <a:p>
            <a:pPr>
              <a:defRPr/>
            </a:pPr>
            <a:r>
              <a:rPr lang="ko-KR" altLang="en-US" sz="500" dirty="0">
                <a:solidFill>
                  <a:srgbClr val="002060"/>
                </a:solidFill>
              </a:rPr>
              <a:t>사람</a:t>
            </a:r>
            <a:r>
              <a:rPr lang="en-US" altLang="ko-KR" sz="500" dirty="0">
                <a:solidFill>
                  <a:srgbClr val="002060"/>
                </a:solidFill>
              </a:rPr>
              <a:t>, </a:t>
            </a:r>
            <a:r>
              <a:rPr lang="ko-KR" altLang="en-US" sz="500" dirty="0">
                <a:solidFill>
                  <a:srgbClr val="002060"/>
                </a:solidFill>
              </a:rPr>
              <a:t>물건</a:t>
            </a:r>
            <a:r>
              <a:rPr lang="en-US" altLang="ko-KR" sz="500" dirty="0">
                <a:solidFill>
                  <a:srgbClr val="002060"/>
                </a:solidFill>
              </a:rPr>
              <a:t>, </a:t>
            </a:r>
            <a:r>
              <a:rPr lang="ko-KR" altLang="en-US" sz="500" dirty="0">
                <a:solidFill>
                  <a:srgbClr val="002060"/>
                </a:solidFill>
              </a:rPr>
              <a:t>재료</a:t>
            </a:r>
            <a:r>
              <a:rPr lang="en-US" altLang="ko-KR" sz="500" dirty="0">
                <a:solidFill>
                  <a:srgbClr val="002060"/>
                </a:solidFill>
              </a:rPr>
              <a:t>, </a:t>
            </a:r>
            <a:r>
              <a:rPr lang="ko-KR" altLang="en-US" sz="500" dirty="0">
                <a:solidFill>
                  <a:srgbClr val="002060"/>
                </a:solidFill>
              </a:rPr>
              <a:t>소재</a:t>
            </a:r>
            <a:r>
              <a:rPr lang="en-US" altLang="ko-KR" sz="500" dirty="0">
                <a:solidFill>
                  <a:srgbClr val="002060"/>
                </a:solidFill>
              </a:rPr>
              <a:t>, </a:t>
            </a:r>
            <a:r>
              <a:rPr lang="ko-KR" altLang="en-US" sz="500" dirty="0">
                <a:solidFill>
                  <a:srgbClr val="002060"/>
                </a:solidFill>
              </a:rPr>
              <a:t>기법</a:t>
            </a:r>
            <a:r>
              <a:rPr lang="en-US" altLang="ko-KR" sz="500" dirty="0">
                <a:solidFill>
                  <a:srgbClr val="002060"/>
                </a:solidFill>
              </a:rPr>
              <a:t>, </a:t>
            </a:r>
            <a:r>
              <a:rPr lang="ko-KR" altLang="en-US" sz="500" dirty="0">
                <a:solidFill>
                  <a:srgbClr val="002060"/>
                </a:solidFill>
              </a:rPr>
              <a:t>동력</a:t>
            </a:r>
            <a:r>
              <a:rPr lang="en-US" altLang="ko-KR" sz="500" dirty="0">
                <a:solidFill>
                  <a:srgbClr val="002060"/>
                </a:solidFill>
              </a:rPr>
              <a:t>, </a:t>
            </a:r>
            <a:r>
              <a:rPr lang="ko-KR" altLang="en-US" sz="500" dirty="0">
                <a:solidFill>
                  <a:srgbClr val="002060"/>
                </a:solidFill>
              </a:rPr>
              <a:t>장소</a:t>
            </a:r>
            <a:r>
              <a:rPr lang="en-US" altLang="ko-KR" sz="500" dirty="0">
                <a:solidFill>
                  <a:srgbClr val="002060"/>
                </a:solidFill>
              </a:rPr>
              <a:t>, </a:t>
            </a:r>
            <a:r>
              <a:rPr lang="ko-KR" altLang="en-US" sz="500" dirty="0">
                <a:solidFill>
                  <a:srgbClr val="002060"/>
                </a:solidFill>
              </a:rPr>
              <a:t>위치</a:t>
            </a:r>
            <a:r>
              <a:rPr lang="en-US" altLang="ko-KR" sz="500" dirty="0">
                <a:solidFill>
                  <a:srgbClr val="002060"/>
                </a:solidFill>
              </a:rPr>
              <a:t>, </a:t>
            </a:r>
            <a:r>
              <a:rPr lang="ko-KR" altLang="en-US" sz="500" dirty="0">
                <a:solidFill>
                  <a:srgbClr val="002060"/>
                </a:solidFill>
              </a:rPr>
              <a:t>표기 방법 등을 대체해볼까요</a:t>
            </a:r>
            <a:r>
              <a:rPr lang="en-US" altLang="ko-KR" sz="500" dirty="0" smtClean="0">
                <a:solidFill>
                  <a:srgbClr val="002060"/>
                </a:solidFill>
              </a:rPr>
              <a:t>?</a:t>
            </a:r>
          </a:p>
          <a:p>
            <a:pPr>
              <a:defRPr/>
            </a:pPr>
            <a:endParaRPr lang="en-US" altLang="ko-KR" sz="500" dirty="0">
              <a:solidFill>
                <a:srgbClr val="002060"/>
              </a:solidFill>
            </a:endParaRPr>
          </a:p>
          <a:p>
            <a:pPr>
              <a:defRPr/>
            </a:pPr>
            <a:r>
              <a:rPr lang="en-US" altLang="ko-KR" sz="500" dirty="0">
                <a:solidFill>
                  <a:srgbClr val="002060"/>
                </a:solidFill>
              </a:rPr>
              <a:t>e</a:t>
            </a:r>
            <a:r>
              <a:rPr lang="en-US" altLang="ko-KR" sz="500" dirty="0" smtClean="0">
                <a:solidFill>
                  <a:srgbClr val="002060"/>
                </a:solidFill>
              </a:rPr>
              <a:t>x. </a:t>
            </a:r>
            <a:r>
              <a:rPr lang="ko-KR" altLang="en-US" sz="500" dirty="0">
                <a:solidFill>
                  <a:srgbClr val="002060"/>
                </a:solidFill>
              </a:rPr>
              <a:t>젓가락의 </a:t>
            </a:r>
            <a:r>
              <a:rPr lang="ko-KR" altLang="en-US" sz="500" dirty="0" smtClean="0">
                <a:solidFill>
                  <a:srgbClr val="002060"/>
                </a:solidFill>
              </a:rPr>
              <a:t>재질을</a:t>
            </a:r>
            <a:endParaRPr lang="en-US" altLang="ko-KR" sz="500" dirty="0" smtClean="0">
              <a:solidFill>
                <a:srgbClr val="002060"/>
              </a:solidFill>
            </a:endParaRPr>
          </a:p>
          <a:p>
            <a:pPr>
              <a:defRPr/>
            </a:pPr>
            <a:r>
              <a:rPr lang="ko-KR" altLang="en-US" sz="500" dirty="0" smtClean="0">
                <a:solidFill>
                  <a:srgbClr val="002060"/>
                </a:solidFill>
              </a:rPr>
              <a:t>나무로 </a:t>
            </a:r>
            <a:r>
              <a:rPr lang="ko-KR" altLang="en-US" sz="500" dirty="0">
                <a:solidFill>
                  <a:srgbClr val="002060"/>
                </a:solidFill>
              </a:rPr>
              <a:t>바꿔보면 어떨까</a:t>
            </a:r>
            <a:r>
              <a:rPr lang="en-US" altLang="ko-KR" sz="500" dirty="0" smtClean="0">
                <a:solidFill>
                  <a:srgbClr val="002060"/>
                </a:solidFill>
              </a:rPr>
              <a:t>?</a:t>
            </a:r>
            <a:endParaRPr lang="ko-KR" altLang="en-US" sz="500" dirty="0">
              <a:solidFill>
                <a:srgbClr val="002060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 rot="20570226">
            <a:off x="1593602" y="1525354"/>
            <a:ext cx="1120768" cy="63094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2000" dirty="0" smtClean="0">
                <a:ln w="0"/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수정</a:t>
            </a:r>
            <a:endParaRPr lang="en-US" altLang="ko-KR" sz="2000" dirty="0" smtClean="0">
              <a:ln w="0"/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en-US" altLang="ko-KR" sz="1500" b="0" cap="none" spc="0" dirty="0" smtClean="0">
                <a:ln w="0"/>
                <a:solidFill>
                  <a:schemeClr val="bg1"/>
                </a:solidFill>
                <a:latin typeface="Bahnschrift SemiBold Condensed" panose="020B0502040204020203" pitchFamily="34" charset="0"/>
              </a:rPr>
              <a:t>Modification</a:t>
            </a:r>
            <a:endParaRPr lang="en-US" altLang="ko-KR" sz="1500" b="0" cap="none" spc="0" dirty="0">
              <a:ln w="0"/>
              <a:solidFill>
                <a:schemeClr val="bg1"/>
              </a:solidFill>
              <a:latin typeface="Bahnschrift SemiBold Condensed" panose="020B0502040204020203" pitchFamily="34" charset="0"/>
            </a:endParaRPr>
          </a:p>
        </p:txBody>
      </p:sp>
      <p:sp>
        <p:nvSpPr>
          <p:cNvPr id="47" name="직사각형 46"/>
          <p:cNvSpPr/>
          <p:nvPr/>
        </p:nvSpPr>
        <p:spPr>
          <a:xfrm rot="967790">
            <a:off x="7506301" y="1080744"/>
            <a:ext cx="1120768" cy="63094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2000" dirty="0" smtClean="0">
                <a:ln w="0"/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반전</a:t>
            </a:r>
            <a:endParaRPr lang="en-US" altLang="ko-KR" sz="2000" dirty="0" smtClean="0">
              <a:ln w="0"/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en-US" altLang="ko-KR" sz="1500" b="0" cap="none" spc="0" dirty="0" smtClean="0">
                <a:ln w="0"/>
                <a:solidFill>
                  <a:schemeClr val="bg1"/>
                </a:solidFill>
                <a:latin typeface="Bahnschrift SemiBold Condensed" panose="020B0502040204020203" pitchFamily="34" charset="0"/>
              </a:rPr>
              <a:t>Reversion</a:t>
            </a:r>
            <a:endParaRPr lang="en-US" altLang="ko-KR" sz="1500" b="0" cap="none" spc="0" dirty="0">
              <a:ln w="0"/>
              <a:solidFill>
                <a:schemeClr val="bg1"/>
              </a:solidFill>
              <a:latin typeface="Bahnschrift SemiBold Condensed" panose="020B0502040204020203" pitchFamily="34" charset="0"/>
            </a:endParaRPr>
          </a:p>
        </p:txBody>
      </p:sp>
      <p:sp>
        <p:nvSpPr>
          <p:cNvPr id="48" name="직사각형 47"/>
          <p:cNvSpPr/>
          <p:nvPr/>
        </p:nvSpPr>
        <p:spPr>
          <a:xfrm rot="570278">
            <a:off x="8058498" y="2745678"/>
            <a:ext cx="1120768" cy="63094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2000" dirty="0" smtClean="0">
                <a:ln w="0"/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전용</a:t>
            </a:r>
            <a:endParaRPr lang="en-US" altLang="ko-KR" sz="2000" dirty="0" smtClean="0">
              <a:ln w="0"/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en-US" altLang="ko-KR" sz="1500" b="0" cap="none" spc="0" dirty="0" smtClean="0">
                <a:ln w="0"/>
                <a:solidFill>
                  <a:schemeClr val="bg1"/>
                </a:solidFill>
                <a:latin typeface="Bahnschrift SemiBold Condensed" panose="020B0502040204020203" pitchFamily="34" charset="0"/>
              </a:rPr>
              <a:t>Diversion</a:t>
            </a:r>
            <a:endParaRPr lang="en-US" altLang="ko-KR" sz="1500" b="0" cap="none" spc="0" dirty="0">
              <a:ln w="0"/>
              <a:solidFill>
                <a:schemeClr val="bg1"/>
              </a:solidFill>
              <a:latin typeface="Bahnschrift SemiBold Condensed" panose="020B0502040204020203" pitchFamily="34" charset="0"/>
            </a:endParaRPr>
          </a:p>
        </p:txBody>
      </p:sp>
      <p:sp>
        <p:nvSpPr>
          <p:cNvPr id="49" name="직사각형 48"/>
          <p:cNvSpPr/>
          <p:nvPr/>
        </p:nvSpPr>
        <p:spPr>
          <a:xfrm rot="570278">
            <a:off x="9045779" y="4368845"/>
            <a:ext cx="1120768" cy="63094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2000" dirty="0" smtClean="0">
                <a:ln w="0"/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결합</a:t>
            </a:r>
            <a:endParaRPr lang="en-US" altLang="ko-KR" sz="2000" dirty="0" smtClean="0">
              <a:ln w="0"/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en-US" altLang="ko-KR" sz="1500" b="0" cap="none" spc="0" dirty="0" smtClean="0">
                <a:ln w="0"/>
                <a:solidFill>
                  <a:schemeClr val="bg1"/>
                </a:solidFill>
                <a:latin typeface="Bahnschrift SemiBold Condensed" panose="020B0502040204020203" pitchFamily="34" charset="0"/>
              </a:rPr>
              <a:t>Combination</a:t>
            </a:r>
            <a:endParaRPr lang="en-US" altLang="ko-KR" sz="1500" b="0" cap="none" spc="0" dirty="0">
              <a:ln w="0"/>
              <a:solidFill>
                <a:schemeClr val="bg1"/>
              </a:solidFill>
              <a:latin typeface="Bahnschrift SemiBold Condensed" panose="020B0502040204020203" pitchFamily="34" charset="0"/>
            </a:endParaRPr>
          </a:p>
        </p:txBody>
      </p:sp>
      <p:sp>
        <p:nvSpPr>
          <p:cNvPr id="50" name="직사각형 49"/>
          <p:cNvSpPr/>
          <p:nvPr/>
        </p:nvSpPr>
        <p:spPr>
          <a:xfrm rot="20940831">
            <a:off x="1187308" y="2991107"/>
            <a:ext cx="1120768" cy="63094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2000" dirty="0" smtClean="0">
                <a:ln w="0"/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확대</a:t>
            </a:r>
            <a:endParaRPr lang="en-US" altLang="ko-KR" sz="2000" dirty="0" smtClean="0">
              <a:ln w="0"/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en-US" altLang="ko-KR" sz="1500" dirty="0" smtClean="0">
                <a:ln w="0"/>
                <a:solidFill>
                  <a:schemeClr val="bg1"/>
                </a:solidFill>
                <a:latin typeface="Bahnschrift SemiBold Condensed" panose="020B0502040204020203" pitchFamily="34" charset="0"/>
              </a:rPr>
              <a:t>Enlargement</a:t>
            </a:r>
            <a:endParaRPr lang="en-US" altLang="ko-KR" sz="1500" b="0" cap="none" spc="0" dirty="0">
              <a:ln w="0"/>
              <a:solidFill>
                <a:schemeClr val="bg1"/>
              </a:solidFill>
              <a:latin typeface="Bahnschrift SemiBold Condensed" panose="020B0502040204020203" pitchFamily="34" charset="0"/>
            </a:endParaRPr>
          </a:p>
        </p:txBody>
      </p:sp>
      <p:sp>
        <p:nvSpPr>
          <p:cNvPr id="51" name="직사각형 50"/>
          <p:cNvSpPr/>
          <p:nvPr/>
        </p:nvSpPr>
        <p:spPr>
          <a:xfrm rot="21241275">
            <a:off x="330944" y="4418226"/>
            <a:ext cx="1120768" cy="63094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2000" dirty="0" smtClean="0">
                <a:ln w="0"/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축소</a:t>
            </a:r>
            <a:endParaRPr lang="en-US" altLang="ko-KR" sz="2000" dirty="0" smtClean="0">
              <a:ln w="0"/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en-US" altLang="ko-KR" sz="1500" b="0" cap="none" spc="0" dirty="0" smtClean="0">
                <a:ln w="0"/>
                <a:solidFill>
                  <a:schemeClr val="bg1"/>
                </a:solidFill>
                <a:latin typeface="Bahnschrift SemiBold Condensed" panose="020B0502040204020203" pitchFamily="34" charset="0"/>
              </a:rPr>
              <a:t>Reduction</a:t>
            </a:r>
            <a:endParaRPr lang="en-US" altLang="ko-KR" sz="1500" b="0" cap="none" spc="0" dirty="0">
              <a:ln w="0"/>
              <a:solidFill>
                <a:schemeClr val="bg1"/>
              </a:solidFill>
              <a:latin typeface="Bahnschrift SemiBold Condensed" panose="020B0502040204020203" pitchFamily="34" charset="0"/>
            </a:endParaRPr>
          </a:p>
        </p:txBody>
      </p:sp>
      <p:sp>
        <p:nvSpPr>
          <p:cNvPr id="52" name="직사각형 51"/>
          <p:cNvSpPr/>
          <p:nvPr/>
        </p:nvSpPr>
        <p:spPr>
          <a:xfrm rot="20585688">
            <a:off x="1867909" y="2165312"/>
            <a:ext cx="1026616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500" dirty="0">
                <a:solidFill>
                  <a:srgbClr val="002060"/>
                </a:solidFill>
              </a:rPr>
              <a:t>의미</a:t>
            </a:r>
            <a:r>
              <a:rPr lang="en-US" altLang="ko-KR" sz="500" dirty="0">
                <a:solidFill>
                  <a:srgbClr val="002060"/>
                </a:solidFill>
              </a:rPr>
              <a:t>, </a:t>
            </a:r>
            <a:r>
              <a:rPr lang="ko-KR" altLang="en-US" sz="500" dirty="0">
                <a:solidFill>
                  <a:srgbClr val="002060"/>
                </a:solidFill>
              </a:rPr>
              <a:t>색</a:t>
            </a:r>
            <a:r>
              <a:rPr lang="en-US" altLang="ko-KR" sz="500" dirty="0">
                <a:solidFill>
                  <a:srgbClr val="002060"/>
                </a:solidFill>
              </a:rPr>
              <a:t>, </a:t>
            </a:r>
            <a:r>
              <a:rPr lang="ko-KR" altLang="en-US" sz="500" dirty="0">
                <a:solidFill>
                  <a:srgbClr val="002060"/>
                </a:solidFill>
              </a:rPr>
              <a:t>소리</a:t>
            </a:r>
            <a:r>
              <a:rPr lang="en-US" altLang="ko-KR" sz="500" dirty="0">
                <a:solidFill>
                  <a:srgbClr val="002060"/>
                </a:solidFill>
              </a:rPr>
              <a:t>, </a:t>
            </a:r>
            <a:r>
              <a:rPr lang="ko-KR" altLang="en-US" sz="500" dirty="0">
                <a:solidFill>
                  <a:srgbClr val="002060"/>
                </a:solidFill>
              </a:rPr>
              <a:t>움직임</a:t>
            </a:r>
            <a:r>
              <a:rPr lang="en-US" altLang="ko-KR" sz="500" dirty="0">
                <a:solidFill>
                  <a:srgbClr val="002060"/>
                </a:solidFill>
              </a:rPr>
              <a:t>, </a:t>
            </a:r>
            <a:r>
              <a:rPr lang="ko-KR" altLang="en-US" sz="500" dirty="0">
                <a:solidFill>
                  <a:srgbClr val="002060"/>
                </a:solidFill>
              </a:rPr>
              <a:t>형태</a:t>
            </a:r>
            <a:r>
              <a:rPr lang="en-US" altLang="ko-KR" sz="500" dirty="0">
                <a:solidFill>
                  <a:srgbClr val="002060"/>
                </a:solidFill>
              </a:rPr>
              <a:t>, </a:t>
            </a:r>
            <a:r>
              <a:rPr lang="ko-KR" altLang="en-US" sz="500" dirty="0">
                <a:solidFill>
                  <a:srgbClr val="002060"/>
                </a:solidFill>
              </a:rPr>
              <a:t>양식 등을 변화시켜볼까요</a:t>
            </a:r>
            <a:r>
              <a:rPr lang="en-US" altLang="ko-KR" sz="500" dirty="0" smtClean="0">
                <a:solidFill>
                  <a:srgbClr val="002060"/>
                </a:solidFill>
              </a:rPr>
              <a:t>?</a:t>
            </a:r>
          </a:p>
          <a:p>
            <a:pPr>
              <a:defRPr/>
            </a:pPr>
            <a:endParaRPr lang="en-US" altLang="ko-KR" sz="500" dirty="0">
              <a:solidFill>
                <a:srgbClr val="002060"/>
              </a:solidFill>
            </a:endParaRPr>
          </a:p>
          <a:p>
            <a:pPr>
              <a:defRPr/>
            </a:pPr>
            <a:r>
              <a:rPr lang="en-US" altLang="ko-KR" sz="500" dirty="0">
                <a:solidFill>
                  <a:srgbClr val="002060"/>
                </a:solidFill>
              </a:rPr>
              <a:t>e</a:t>
            </a:r>
            <a:r>
              <a:rPr lang="en-US" altLang="ko-KR" sz="500" dirty="0" smtClean="0">
                <a:solidFill>
                  <a:srgbClr val="002060"/>
                </a:solidFill>
              </a:rPr>
              <a:t>x. </a:t>
            </a:r>
            <a:r>
              <a:rPr lang="ko-KR" altLang="en-US" sz="500" dirty="0">
                <a:solidFill>
                  <a:srgbClr val="002060"/>
                </a:solidFill>
              </a:rPr>
              <a:t>시계의 종소리를 뻐꾸기 울음소리로 바꾸면 어떨까</a:t>
            </a:r>
            <a:r>
              <a:rPr lang="en-US" altLang="ko-KR" sz="500" dirty="0">
                <a:solidFill>
                  <a:srgbClr val="002060"/>
                </a:solidFill>
              </a:rPr>
              <a:t>?</a:t>
            </a:r>
            <a:endParaRPr lang="ko-KR" altLang="en-US" sz="500" dirty="0">
              <a:solidFill>
                <a:srgbClr val="002060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 rot="21014173">
            <a:off x="1357810" y="3588486"/>
            <a:ext cx="1026616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500" dirty="0" smtClean="0">
                <a:solidFill>
                  <a:srgbClr val="002060"/>
                </a:solidFill>
              </a:rPr>
              <a:t>빈도</a:t>
            </a:r>
            <a:r>
              <a:rPr lang="en-US" altLang="ko-KR" sz="500" dirty="0">
                <a:solidFill>
                  <a:srgbClr val="002060"/>
                </a:solidFill>
              </a:rPr>
              <a:t>, </a:t>
            </a:r>
            <a:r>
              <a:rPr lang="ko-KR" altLang="en-US" sz="500" dirty="0">
                <a:solidFill>
                  <a:srgbClr val="002060"/>
                </a:solidFill>
              </a:rPr>
              <a:t>강도</a:t>
            </a:r>
            <a:r>
              <a:rPr lang="en-US" altLang="ko-KR" sz="500" dirty="0">
                <a:solidFill>
                  <a:srgbClr val="002060"/>
                </a:solidFill>
              </a:rPr>
              <a:t>, </a:t>
            </a:r>
            <a:r>
              <a:rPr lang="ko-KR" altLang="en-US" sz="500" dirty="0" smtClean="0">
                <a:solidFill>
                  <a:srgbClr val="002060"/>
                </a:solidFill>
              </a:rPr>
              <a:t>크기</a:t>
            </a:r>
            <a:r>
              <a:rPr lang="en-US" altLang="ko-KR" sz="500" dirty="0" smtClean="0">
                <a:solidFill>
                  <a:srgbClr val="002060"/>
                </a:solidFill>
              </a:rPr>
              <a:t>, </a:t>
            </a:r>
            <a:r>
              <a:rPr lang="ko-KR" altLang="en-US" sz="500" dirty="0">
                <a:solidFill>
                  <a:srgbClr val="002060"/>
                </a:solidFill>
              </a:rPr>
              <a:t>가치</a:t>
            </a:r>
            <a:r>
              <a:rPr lang="en-US" altLang="ko-KR" sz="500" dirty="0">
                <a:solidFill>
                  <a:srgbClr val="002060"/>
                </a:solidFill>
              </a:rPr>
              <a:t>, </a:t>
            </a:r>
            <a:r>
              <a:rPr lang="ko-KR" altLang="en-US" sz="500" dirty="0">
                <a:solidFill>
                  <a:srgbClr val="002060"/>
                </a:solidFill>
              </a:rPr>
              <a:t>재료 등을 확대하고 과장해볼까요</a:t>
            </a:r>
            <a:r>
              <a:rPr lang="en-US" altLang="ko-KR" sz="500" dirty="0" smtClean="0">
                <a:solidFill>
                  <a:srgbClr val="002060"/>
                </a:solidFill>
              </a:rPr>
              <a:t>?</a:t>
            </a:r>
          </a:p>
          <a:p>
            <a:pPr>
              <a:defRPr/>
            </a:pPr>
            <a:r>
              <a:rPr lang="ko-KR" altLang="en-US" sz="500" dirty="0" smtClean="0">
                <a:solidFill>
                  <a:srgbClr val="002060"/>
                </a:solidFill>
              </a:rPr>
              <a:t>크게</a:t>
            </a:r>
            <a:r>
              <a:rPr lang="en-US" altLang="ko-KR" sz="500" dirty="0">
                <a:solidFill>
                  <a:srgbClr val="002060"/>
                </a:solidFill>
              </a:rPr>
              <a:t>, </a:t>
            </a:r>
            <a:r>
              <a:rPr lang="ko-KR" altLang="en-US" sz="500" dirty="0">
                <a:solidFill>
                  <a:srgbClr val="002060"/>
                </a:solidFill>
              </a:rPr>
              <a:t>길게</a:t>
            </a:r>
            <a:r>
              <a:rPr lang="en-US" altLang="ko-KR" sz="500" dirty="0">
                <a:solidFill>
                  <a:srgbClr val="002060"/>
                </a:solidFill>
              </a:rPr>
              <a:t>, </a:t>
            </a:r>
            <a:r>
              <a:rPr lang="ko-KR" altLang="en-US" sz="500" dirty="0">
                <a:solidFill>
                  <a:srgbClr val="002060"/>
                </a:solidFill>
              </a:rPr>
              <a:t>넓게</a:t>
            </a:r>
            <a:r>
              <a:rPr lang="en-US" altLang="ko-KR" sz="500" dirty="0">
                <a:solidFill>
                  <a:srgbClr val="002060"/>
                </a:solidFill>
              </a:rPr>
              <a:t>, </a:t>
            </a:r>
            <a:r>
              <a:rPr lang="ko-KR" altLang="en-US" sz="500" dirty="0">
                <a:solidFill>
                  <a:srgbClr val="002060"/>
                </a:solidFill>
              </a:rPr>
              <a:t>두껍게</a:t>
            </a:r>
            <a:r>
              <a:rPr lang="en-US" altLang="ko-KR" sz="500" dirty="0">
                <a:solidFill>
                  <a:srgbClr val="002060"/>
                </a:solidFill>
              </a:rPr>
              <a:t>, </a:t>
            </a:r>
            <a:endParaRPr lang="en-US" altLang="ko-KR" sz="500" dirty="0" smtClean="0">
              <a:solidFill>
                <a:srgbClr val="002060"/>
              </a:solidFill>
            </a:endParaRPr>
          </a:p>
          <a:p>
            <a:pPr>
              <a:defRPr/>
            </a:pPr>
            <a:r>
              <a:rPr lang="ko-KR" altLang="en-US" sz="500" dirty="0" smtClean="0">
                <a:solidFill>
                  <a:srgbClr val="002060"/>
                </a:solidFill>
              </a:rPr>
              <a:t>무겁게 </a:t>
            </a:r>
            <a:r>
              <a:rPr lang="ko-KR" altLang="en-US" sz="500" dirty="0">
                <a:solidFill>
                  <a:srgbClr val="002060"/>
                </a:solidFill>
              </a:rPr>
              <a:t>해볼까요</a:t>
            </a:r>
            <a:r>
              <a:rPr lang="en-US" altLang="ko-KR" sz="500" dirty="0">
                <a:solidFill>
                  <a:srgbClr val="002060"/>
                </a:solidFill>
              </a:rPr>
              <a:t>?</a:t>
            </a:r>
          </a:p>
          <a:p>
            <a:pPr>
              <a:defRPr/>
            </a:pPr>
            <a:endParaRPr lang="en-US" altLang="ko-KR" sz="500" dirty="0">
              <a:solidFill>
                <a:srgbClr val="002060"/>
              </a:solidFill>
            </a:endParaRPr>
          </a:p>
          <a:p>
            <a:pPr>
              <a:defRPr/>
            </a:pPr>
            <a:r>
              <a:rPr lang="en-US" altLang="ko-KR" sz="500" dirty="0">
                <a:solidFill>
                  <a:srgbClr val="002060"/>
                </a:solidFill>
              </a:rPr>
              <a:t>e</a:t>
            </a:r>
            <a:r>
              <a:rPr lang="en-US" altLang="ko-KR" sz="500" dirty="0" smtClean="0">
                <a:solidFill>
                  <a:srgbClr val="002060"/>
                </a:solidFill>
              </a:rPr>
              <a:t>x</a:t>
            </a:r>
            <a:r>
              <a:rPr lang="en-US" altLang="ko-KR" sz="500" dirty="0">
                <a:solidFill>
                  <a:srgbClr val="002060"/>
                </a:solidFill>
              </a:rPr>
              <a:t>. PC</a:t>
            </a:r>
            <a:r>
              <a:rPr lang="ko-KR" altLang="en-US" sz="500" dirty="0">
                <a:solidFill>
                  <a:srgbClr val="002060"/>
                </a:solidFill>
              </a:rPr>
              <a:t>방에서 음식 </a:t>
            </a:r>
            <a:r>
              <a:rPr lang="ko-KR" altLang="en-US" sz="500" dirty="0" smtClean="0">
                <a:solidFill>
                  <a:srgbClr val="002060"/>
                </a:solidFill>
              </a:rPr>
              <a:t>메뉴와</a:t>
            </a:r>
            <a:endParaRPr lang="en-US" altLang="ko-KR" sz="500" dirty="0" smtClean="0">
              <a:solidFill>
                <a:srgbClr val="002060"/>
              </a:solidFill>
            </a:endParaRPr>
          </a:p>
          <a:p>
            <a:pPr>
              <a:defRPr/>
            </a:pPr>
            <a:r>
              <a:rPr lang="ko-KR" altLang="en-US" sz="500" dirty="0" smtClean="0">
                <a:solidFill>
                  <a:srgbClr val="002060"/>
                </a:solidFill>
              </a:rPr>
              <a:t>비중을 </a:t>
            </a:r>
            <a:r>
              <a:rPr lang="ko-KR" altLang="en-US" sz="500" dirty="0">
                <a:solidFill>
                  <a:srgbClr val="002060"/>
                </a:solidFill>
              </a:rPr>
              <a:t>확대하면 어떨까</a:t>
            </a:r>
            <a:r>
              <a:rPr lang="en-US" altLang="ko-KR" sz="500" dirty="0">
                <a:solidFill>
                  <a:srgbClr val="002060"/>
                </a:solidFill>
              </a:rPr>
              <a:t>?</a:t>
            </a:r>
          </a:p>
        </p:txBody>
      </p:sp>
      <p:sp>
        <p:nvSpPr>
          <p:cNvPr id="54" name="직사각형 53"/>
          <p:cNvSpPr/>
          <p:nvPr/>
        </p:nvSpPr>
        <p:spPr>
          <a:xfrm rot="21229699">
            <a:off x="446388" y="5075435"/>
            <a:ext cx="1026616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500" dirty="0">
                <a:solidFill>
                  <a:srgbClr val="002060"/>
                </a:solidFill>
              </a:rPr>
              <a:t>아이디어를 작게</a:t>
            </a:r>
            <a:r>
              <a:rPr lang="en-US" altLang="ko-KR" sz="500" dirty="0">
                <a:solidFill>
                  <a:srgbClr val="002060"/>
                </a:solidFill>
              </a:rPr>
              <a:t>, </a:t>
            </a:r>
            <a:r>
              <a:rPr lang="ko-KR" altLang="en-US" sz="500" dirty="0">
                <a:solidFill>
                  <a:srgbClr val="002060"/>
                </a:solidFill>
              </a:rPr>
              <a:t>낮게</a:t>
            </a:r>
            <a:r>
              <a:rPr lang="en-US" altLang="ko-KR" sz="500" dirty="0">
                <a:solidFill>
                  <a:srgbClr val="002060"/>
                </a:solidFill>
              </a:rPr>
              <a:t>, </a:t>
            </a:r>
            <a:r>
              <a:rPr lang="ko-KR" altLang="en-US" sz="500" dirty="0">
                <a:solidFill>
                  <a:srgbClr val="002060"/>
                </a:solidFill>
              </a:rPr>
              <a:t>짧게</a:t>
            </a:r>
            <a:r>
              <a:rPr lang="en-US" altLang="ko-KR" sz="500" dirty="0">
                <a:solidFill>
                  <a:srgbClr val="002060"/>
                </a:solidFill>
              </a:rPr>
              <a:t>, </a:t>
            </a:r>
            <a:r>
              <a:rPr lang="ko-KR" altLang="en-US" sz="500" dirty="0">
                <a:solidFill>
                  <a:srgbClr val="002060"/>
                </a:solidFill>
              </a:rPr>
              <a:t>얇게</a:t>
            </a:r>
            <a:r>
              <a:rPr lang="en-US" altLang="ko-KR" sz="500" dirty="0">
                <a:solidFill>
                  <a:srgbClr val="002060"/>
                </a:solidFill>
              </a:rPr>
              <a:t>, </a:t>
            </a:r>
            <a:r>
              <a:rPr lang="ko-KR" altLang="en-US" sz="500" dirty="0">
                <a:solidFill>
                  <a:srgbClr val="002060"/>
                </a:solidFill>
              </a:rPr>
              <a:t>가볍게</a:t>
            </a:r>
            <a:r>
              <a:rPr lang="en-US" altLang="ko-KR" sz="500" dirty="0">
                <a:solidFill>
                  <a:srgbClr val="002060"/>
                </a:solidFill>
              </a:rPr>
              <a:t>, </a:t>
            </a:r>
            <a:r>
              <a:rPr lang="ko-KR" altLang="en-US" sz="500" dirty="0">
                <a:solidFill>
                  <a:srgbClr val="002060"/>
                </a:solidFill>
              </a:rPr>
              <a:t>생략</a:t>
            </a:r>
            <a:r>
              <a:rPr lang="en-US" altLang="ko-KR" sz="500" dirty="0">
                <a:solidFill>
                  <a:srgbClr val="002060"/>
                </a:solidFill>
              </a:rPr>
              <a:t>, </a:t>
            </a:r>
            <a:r>
              <a:rPr lang="ko-KR" altLang="en-US" sz="500" dirty="0">
                <a:solidFill>
                  <a:srgbClr val="002060"/>
                </a:solidFill>
              </a:rPr>
              <a:t>분할</a:t>
            </a:r>
            <a:r>
              <a:rPr lang="en-US" altLang="ko-KR" sz="500" dirty="0">
                <a:solidFill>
                  <a:srgbClr val="002060"/>
                </a:solidFill>
              </a:rPr>
              <a:t>, </a:t>
            </a:r>
            <a:endParaRPr lang="en-US" altLang="ko-KR" sz="500" dirty="0" smtClean="0">
              <a:solidFill>
                <a:srgbClr val="002060"/>
              </a:solidFill>
            </a:endParaRPr>
          </a:p>
          <a:p>
            <a:pPr>
              <a:defRPr/>
            </a:pPr>
            <a:r>
              <a:rPr lang="ko-KR" altLang="en-US" sz="500" dirty="0" smtClean="0">
                <a:solidFill>
                  <a:srgbClr val="002060"/>
                </a:solidFill>
              </a:rPr>
              <a:t>제거</a:t>
            </a:r>
            <a:r>
              <a:rPr lang="en-US" altLang="ko-KR" sz="500" dirty="0">
                <a:solidFill>
                  <a:srgbClr val="002060"/>
                </a:solidFill>
              </a:rPr>
              <a:t>, </a:t>
            </a:r>
            <a:r>
              <a:rPr lang="ko-KR" altLang="en-US" sz="500" dirty="0">
                <a:solidFill>
                  <a:srgbClr val="002060"/>
                </a:solidFill>
              </a:rPr>
              <a:t>단축</a:t>
            </a:r>
            <a:r>
              <a:rPr lang="en-US" altLang="ko-KR" sz="500" dirty="0">
                <a:solidFill>
                  <a:srgbClr val="002060"/>
                </a:solidFill>
              </a:rPr>
              <a:t>, </a:t>
            </a:r>
            <a:r>
              <a:rPr lang="ko-KR" altLang="en-US" sz="500" dirty="0">
                <a:solidFill>
                  <a:srgbClr val="002060"/>
                </a:solidFill>
              </a:rPr>
              <a:t>단순화 해볼까요</a:t>
            </a:r>
            <a:r>
              <a:rPr lang="en-US" altLang="ko-KR" sz="500" dirty="0" smtClean="0">
                <a:solidFill>
                  <a:srgbClr val="002060"/>
                </a:solidFill>
              </a:rPr>
              <a:t>?</a:t>
            </a:r>
          </a:p>
          <a:p>
            <a:pPr>
              <a:defRPr/>
            </a:pPr>
            <a:endParaRPr lang="en-US" altLang="ko-KR" sz="500" dirty="0">
              <a:solidFill>
                <a:srgbClr val="002060"/>
              </a:solidFill>
            </a:endParaRPr>
          </a:p>
          <a:p>
            <a:pPr>
              <a:defRPr/>
            </a:pPr>
            <a:r>
              <a:rPr lang="en-US" altLang="ko-KR" sz="500" dirty="0">
                <a:solidFill>
                  <a:srgbClr val="002060"/>
                </a:solidFill>
              </a:rPr>
              <a:t>e</a:t>
            </a:r>
            <a:r>
              <a:rPr lang="en-US" altLang="ko-KR" sz="500" dirty="0" smtClean="0">
                <a:solidFill>
                  <a:srgbClr val="002060"/>
                </a:solidFill>
              </a:rPr>
              <a:t>x</a:t>
            </a:r>
            <a:r>
              <a:rPr lang="en-US" altLang="ko-KR" sz="500" dirty="0">
                <a:solidFill>
                  <a:srgbClr val="002060"/>
                </a:solidFill>
              </a:rPr>
              <a:t>. </a:t>
            </a:r>
            <a:r>
              <a:rPr lang="ko-KR" altLang="en-US" sz="500" dirty="0">
                <a:solidFill>
                  <a:srgbClr val="002060"/>
                </a:solidFill>
              </a:rPr>
              <a:t>전화기의 선과 안테나를 없애면 어떨까</a:t>
            </a:r>
            <a:r>
              <a:rPr lang="en-US" altLang="ko-KR" sz="500" dirty="0">
                <a:solidFill>
                  <a:srgbClr val="002060"/>
                </a:solidFill>
              </a:rPr>
              <a:t>?</a:t>
            </a:r>
          </a:p>
        </p:txBody>
      </p:sp>
      <p:sp>
        <p:nvSpPr>
          <p:cNvPr id="56" name="직사각형 55"/>
          <p:cNvSpPr/>
          <p:nvPr/>
        </p:nvSpPr>
        <p:spPr>
          <a:xfrm rot="625314">
            <a:off x="8981292" y="5002460"/>
            <a:ext cx="1026616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500" dirty="0">
                <a:solidFill>
                  <a:srgbClr val="002060"/>
                </a:solidFill>
              </a:rPr>
              <a:t>다른 아이디어</a:t>
            </a:r>
            <a:r>
              <a:rPr lang="en-US" altLang="ko-KR" sz="500" dirty="0">
                <a:solidFill>
                  <a:srgbClr val="002060"/>
                </a:solidFill>
              </a:rPr>
              <a:t>, </a:t>
            </a:r>
            <a:r>
              <a:rPr lang="ko-KR" altLang="en-US" sz="500" dirty="0">
                <a:solidFill>
                  <a:srgbClr val="002060"/>
                </a:solidFill>
              </a:rPr>
              <a:t>재료</a:t>
            </a:r>
            <a:r>
              <a:rPr lang="en-US" altLang="ko-KR" sz="500" dirty="0">
                <a:solidFill>
                  <a:srgbClr val="002060"/>
                </a:solidFill>
              </a:rPr>
              <a:t>, </a:t>
            </a:r>
            <a:r>
              <a:rPr lang="ko-KR" altLang="en-US" sz="500" dirty="0">
                <a:solidFill>
                  <a:srgbClr val="002060"/>
                </a:solidFill>
              </a:rPr>
              <a:t>부품</a:t>
            </a:r>
            <a:r>
              <a:rPr lang="en-US" altLang="ko-KR" sz="500" dirty="0">
                <a:solidFill>
                  <a:srgbClr val="002060"/>
                </a:solidFill>
              </a:rPr>
              <a:t>, </a:t>
            </a:r>
            <a:endParaRPr lang="en-US" altLang="ko-KR" sz="500" dirty="0" smtClean="0">
              <a:solidFill>
                <a:srgbClr val="002060"/>
              </a:solidFill>
            </a:endParaRPr>
          </a:p>
          <a:p>
            <a:pPr>
              <a:defRPr/>
            </a:pPr>
            <a:r>
              <a:rPr lang="ko-KR" altLang="en-US" sz="500" dirty="0" smtClean="0">
                <a:solidFill>
                  <a:srgbClr val="002060"/>
                </a:solidFill>
              </a:rPr>
              <a:t>목적</a:t>
            </a:r>
            <a:r>
              <a:rPr lang="en-US" altLang="ko-KR" sz="500" dirty="0">
                <a:solidFill>
                  <a:srgbClr val="002060"/>
                </a:solidFill>
              </a:rPr>
              <a:t>, </a:t>
            </a:r>
            <a:r>
              <a:rPr lang="ko-KR" altLang="en-US" sz="500" dirty="0">
                <a:solidFill>
                  <a:srgbClr val="002060"/>
                </a:solidFill>
              </a:rPr>
              <a:t>단위 등을 결합해볼까요</a:t>
            </a:r>
            <a:r>
              <a:rPr lang="en-US" altLang="ko-KR" sz="500" dirty="0">
                <a:solidFill>
                  <a:srgbClr val="002060"/>
                </a:solidFill>
              </a:rPr>
              <a:t>?</a:t>
            </a:r>
          </a:p>
          <a:p>
            <a:pPr>
              <a:defRPr/>
            </a:pPr>
            <a:r>
              <a:rPr lang="ko-KR" altLang="en-US" sz="500" dirty="0">
                <a:solidFill>
                  <a:srgbClr val="002060"/>
                </a:solidFill>
              </a:rPr>
              <a:t>랜덤 단어로 </a:t>
            </a:r>
            <a:r>
              <a:rPr lang="ko-KR" altLang="en-US" sz="500" dirty="0" smtClean="0">
                <a:solidFill>
                  <a:srgbClr val="002060"/>
                </a:solidFill>
              </a:rPr>
              <a:t>시도하고 </a:t>
            </a:r>
            <a:r>
              <a:rPr lang="ko-KR" altLang="en-US" sz="500" dirty="0">
                <a:solidFill>
                  <a:srgbClr val="002060"/>
                </a:solidFill>
              </a:rPr>
              <a:t>싶다면</a:t>
            </a:r>
            <a:r>
              <a:rPr lang="en-US" altLang="ko-KR" sz="500" dirty="0">
                <a:solidFill>
                  <a:srgbClr val="002060"/>
                </a:solidFill>
              </a:rPr>
              <a:t>, </a:t>
            </a:r>
            <a:r>
              <a:rPr lang="ko-KR" altLang="en-US" sz="500" dirty="0">
                <a:solidFill>
                  <a:srgbClr val="002060"/>
                </a:solidFill>
              </a:rPr>
              <a:t>키워드의 방에 놀러가볼까요</a:t>
            </a:r>
            <a:r>
              <a:rPr lang="en-US" altLang="ko-KR" sz="500" dirty="0">
                <a:solidFill>
                  <a:srgbClr val="002060"/>
                </a:solidFill>
              </a:rPr>
              <a:t>?</a:t>
            </a:r>
          </a:p>
          <a:p>
            <a:pPr>
              <a:defRPr/>
            </a:pPr>
            <a:endParaRPr lang="en-US" altLang="ko-KR" sz="500" dirty="0">
              <a:solidFill>
                <a:srgbClr val="002060"/>
              </a:solidFill>
            </a:endParaRPr>
          </a:p>
          <a:p>
            <a:pPr>
              <a:defRPr/>
            </a:pPr>
            <a:r>
              <a:rPr lang="en-US" altLang="ko-KR" sz="500" dirty="0">
                <a:solidFill>
                  <a:srgbClr val="002060"/>
                </a:solidFill>
              </a:rPr>
              <a:t>e</a:t>
            </a:r>
            <a:r>
              <a:rPr lang="en-US" altLang="ko-KR" sz="500" dirty="0" smtClean="0">
                <a:solidFill>
                  <a:srgbClr val="002060"/>
                </a:solidFill>
              </a:rPr>
              <a:t>x</a:t>
            </a:r>
            <a:r>
              <a:rPr lang="en-US" altLang="ko-KR" sz="500" dirty="0">
                <a:solidFill>
                  <a:srgbClr val="002060"/>
                </a:solidFill>
              </a:rPr>
              <a:t>. </a:t>
            </a:r>
            <a:r>
              <a:rPr lang="ko-KR" altLang="en-US" sz="500" dirty="0">
                <a:solidFill>
                  <a:srgbClr val="002060"/>
                </a:solidFill>
              </a:rPr>
              <a:t>장갑과 모자를 </a:t>
            </a:r>
            <a:r>
              <a:rPr lang="ko-KR" altLang="en-US" sz="500" dirty="0" smtClean="0">
                <a:solidFill>
                  <a:srgbClr val="002060"/>
                </a:solidFill>
              </a:rPr>
              <a:t>합쳐서</a:t>
            </a:r>
            <a:endParaRPr lang="en-US" altLang="ko-KR" sz="500" dirty="0" smtClean="0">
              <a:solidFill>
                <a:srgbClr val="002060"/>
              </a:solidFill>
            </a:endParaRPr>
          </a:p>
          <a:p>
            <a:pPr>
              <a:defRPr/>
            </a:pPr>
            <a:r>
              <a:rPr lang="ko-KR" altLang="en-US" sz="500" dirty="0" smtClean="0">
                <a:solidFill>
                  <a:srgbClr val="002060"/>
                </a:solidFill>
              </a:rPr>
              <a:t>새로운 것을 만들면 어떨까</a:t>
            </a:r>
            <a:r>
              <a:rPr lang="en-US" altLang="ko-KR" sz="500" dirty="0" smtClean="0">
                <a:solidFill>
                  <a:srgbClr val="002060"/>
                </a:solidFill>
              </a:rPr>
              <a:t>?</a:t>
            </a:r>
            <a:endParaRPr lang="en-US" altLang="ko-KR" sz="500" dirty="0">
              <a:solidFill>
                <a:srgbClr val="002060"/>
              </a:solidFill>
            </a:endParaRPr>
          </a:p>
        </p:txBody>
      </p:sp>
      <p:sp>
        <p:nvSpPr>
          <p:cNvPr id="57" name="직사각형 56"/>
          <p:cNvSpPr/>
          <p:nvPr/>
        </p:nvSpPr>
        <p:spPr>
          <a:xfrm rot="625314">
            <a:off x="8028778" y="3393669"/>
            <a:ext cx="1026616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500" dirty="0">
                <a:solidFill>
                  <a:srgbClr val="002060"/>
                </a:solidFill>
              </a:rPr>
              <a:t>다른 용도를 사용하거나</a:t>
            </a:r>
            <a:r>
              <a:rPr lang="en-US" altLang="ko-KR" sz="500" dirty="0">
                <a:solidFill>
                  <a:srgbClr val="002060"/>
                </a:solidFill>
              </a:rPr>
              <a:t>, </a:t>
            </a:r>
            <a:endParaRPr lang="en-US" altLang="ko-KR" sz="500" dirty="0" smtClean="0">
              <a:solidFill>
                <a:srgbClr val="002060"/>
              </a:solidFill>
            </a:endParaRPr>
          </a:p>
          <a:p>
            <a:pPr>
              <a:defRPr/>
            </a:pPr>
            <a:r>
              <a:rPr lang="ko-KR" altLang="en-US" sz="500" dirty="0" smtClean="0">
                <a:solidFill>
                  <a:srgbClr val="002060"/>
                </a:solidFill>
              </a:rPr>
              <a:t>사용자를 </a:t>
            </a:r>
            <a:r>
              <a:rPr lang="ko-KR" altLang="en-US" sz="500" dirty="0">
                <a:solidFill>
                  <a:srgbClr val="002060"/>
                </a:solidFill>
              </a:rPr>
              <a:t>바꿀 수 있나요</a:t>
            </a:r>
            <a:r>
              <a:rPr lang="en-US" altLang="ko-KR" sz="500" dirty="0">
                <a:solidFill>
                  <a:srgbClr val="002060"/>
                </a:solidFill>
              </a:rPr>
              <a:t>?</a:t>
            </a:r>
          </a:p>
          <a:p>
            <a:pPr>
              <a:defRPr/>
            </a:pPr>
            <a:r>
              <a:rPr lang="ko-KR" altLang="en-US" sz="500" dirty="0">
                <a:solidFill>
                  <a:srgbClr val="002060"/>
                </a:solidFill>
              </a:rPr>
              <a:t>다른 아이디어를 빌리거나 </a:t>
            </a:r>
            <a:endParaRPr lang="en-US" altLang="ko-KR" sz="500" dirty="0" smtClean="0">
              <a:solidFill>
                <a:srgbClr val="002060"/>
              </a:solidFill>
            </a:endParaRPr>
          </a:p>
          <a:p>
            <a:pPr>
              <a:defRPr/>
            </a:pPr>
            <a:r>
              <a:rPr lang="ko-KR" altLang="en-US" sz="500" dirty="0" smtClean="0">
                <a:solidFill>
                  <a:srgbClr val="002060"/>
                </a:solidFill>
              </a:rPr>
              <a:t>흉내 </a:t>
            </a:r>
            <a:r>
              <a:rPr lang="ko-KR" altLang="en-US" sz="500" dirty="0">
                <a:solidFill>
                  <a:srgbClr val="002060"/>
                </a:solidFill>
              </a:rPr>
              <a:t>내도 좋아요</a:t>
            </a:r>
            <a:r>
              <a:rPr lang="en-US" altLang="ko-KR" sz="500" dirty="0">
                <a:solidFill>
                  <a:srgbClr val="002060"/>
                </a:solidFill>
              </a:rPr>
              <a:t>!</a:t>
            </a:r>
          </a:p>
          <a:p>
            <a:pPr>
              <a:defRPr/>
            </a:pPr>
            <a:endParaRPr lang="en-US" altLang="ko-KR" sz="500" dirty="0">
              <a:solidFill>
                <a:srgbClr val="002060"/>
              </a:solidFill>
            </a:endParaRPr>
          </a:p>
          <a:p>
            <a:pPr>
              <a:defRPr/>
            </a:pPr>
            <a:r>
              <a:rPr lang="en-US" altLang="ko-KR" sz="500" dirty="0">
                <a:solidFill>
                  <a:srgbClr val="002060"/>
                </a:solidFill>
              </a:rPr>
              <a:t>e</a:t>
            </a:r>
            <a:r>
              <a:rPr lang="en-US" altLang="ko-KR" sz="500" dirty="0" smtClean="0">
                <a:solidFill>
                  <a:srgbClr val="002060"/>
                </a:solidFill>
              </a:rPr>
              <a:t>x</a:t>
            </a:r>
            <a:r>
              <a:rPr lang="en-US" altLang="ko-KR" sz="500" dirty="0">
                <a:solidFill>
                  <a:srgbClr val="002060"/>
                </a:solidFill>
              </a:rPr>
              <a:t>. </a:t>
            </a:r>
            <a:r>
              <a:rPr lang="ko-KR" altLang="en-US" sz="500" dirty="0">
                <a:solidFill>
                  <a:srgbClr val="002060"/>
                </a:solidFill>
              </a:rPr>
              <a:t>장갑을 </a:t>
            </a:r>
            <a:r>
              <a:rPr lang="ko-KR" altLang="en-US" sz="500" dirty="0" smtClean="0">
                <a:solidFill>
                  <a:srgbClr val="002060"/>
                </a:solidFill>
              </a:rPr>
              <a:t>실외 말고 </a:t>
            </a:r>
            <a:endParaRPr lang="en-US" altLang="ko-KR" sz="500" dirty="0" smtClean="0">
              <a:solidFill>
                <a:srgbClr val="002060"/>
              </a:solidFill>
            </a:endParaRPr>
          </a:p>
          <a:p>
            <a:pPr>
              <a:defRPr/>
            </a:pPr>
            <a:r>
              <a:rPr lang="ko-KR" altLang="en-US" sz="500" dirty="0" smtClean="0">
                <a:solidFill>
                  <a:srgbClr val="002060"/>
                </a:solidFill>
              </a:rPr>
              <a:t>부엌에서 </a:t>
            </a:r>
            <a:r>
              <a:rPr lang="ko-KR" altLang="en-US" sz="500" dirty="0">
                <a:solidFill>
                  <a:srgbClr val="002060"/>
                </a:solidFill>
              </a:rPr>
              <a:t>사용하면 어떨까</a:t>
            </a:r>
            <a:r>
              <a:rPr lang="en-US" altLang="ko-KR" sz="500" dirty="0" smtClean="0">
                <a:solidFill>
                  <a:srgbClr val="002060"/>
                </a:solidFill>
              </a:rPr>
              <a:t>?</a:t>
            </a:r>
            <a:endParaRPr lang="en-US" altLang="ko-KR" sz="500" dirty="0">
              <a:solidFill>
                <a:srgbClr val="002060"/>
              </a:solidFill>
            </a:endParaRPr>
          </a:p>
        </p:txBody>
      </p:sp>
      <p:sp>
        <p:nvSpPr>
          <p:cNvPr id="58" name="직사각형 57"/>
          <p:cNvSpPr/>
          <p:nvPr/>
        </p:nvSpPr>
        <p:spPr>
          <a:xfrm rot="980610">
            <a:off x="7395740" y="1684000"/>
            <a:ext cx="1026616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500" dirty="0">
                <a:solidFill>
                  <a:srgbClr val="002060"/>
                </a:solidFill>
              </a:rPr>
              <a:t>순서</a:t>
            </a:r>
            <a:r>
              <a:rPr lang="en-US" altLang="ko-KR" sz="500" dirty="0">
                <a:solidFill>
                  <a:srgbClr val="002060"/>
                </a:solidFill>
              </a:rPr>
              <a:t>, </a:t>
            </a:r>
            <a:r>
              <a:rPr lang="ko-KR" altLang="en-US" sz="500" dirty="0">
                <a:solidFill>
                  <a:srgbClr val="002060"/>
                </a:solidFill>
              </a:rPr>
              <a:t>위치</a:t>
            </a:r>
            <a:r>
              <a:rPr lang="en-US" altLang="ko-KR" sz="500" dirty="0">
                <a:solidFill>
                  <a:srgbClr val="002060"/>
                </a:solidFill>
              </a:rPr>
              <a:t>, </a:t>
            </a:r>
            <a:r>
              <a:rPr lang="ko-KR" altLang="en-US" sz="500" dirty="0">
                <a:solidFill>
                  <a:srgbClr val="002060"/>
                </a:solidFill>
              </a:rPr>
              <a:t>기능</a:t>
            </a:r>
            <a:r>
              <a:rPr lang="en-US" altLang="ko-KR" sz="500" dirty="0">
                <a:solidFill>
                  <a:srgbClr val="002060"/>
                </a:solidFill>
              </a:rPr>
              <a:t>, </a:t>
            </a:r>
            <a:r>
              <a:rPr lang="ko-KR" altLang="en-US" sz="500" dirty="0">
                <a:solidFill>
                  <a:srgbClr val="002060"/>
                </a:solidFill>
              </a:rPr>
              <a:t>모양 등을 바꾸거나 재정렬 </a:t>
            </a:r>
            <a:r>
              <a:rPr lang="ko-KR" altLang="en-US" sz="500" dirty="0" smtClean="0">
                <a:solidFill>
                  <a:srgbClr val="002060"/>
                </a:solidFill>
              </a:rPr>
              <a:t>해봅시다</a:t>
            </a:r>
            <a:r>
              <a:rPr lang="en-US" altLang="ko-KR" sz="500" dirty="0" smtClean="0">
                <a:solidFill>
                  <a:srgbClr val="002060"/>
                </a:solidFill>
              </a:rPr>
              <a:t>!</a:t>
            </a:r>
            <a:endParaRPr lang="en-US" altLang="ko-KR" sz="500" dirty="0">
              <a:solidFill>
                <a:srgbClr val="002060"/>
              </a:solidFill>
            </a:endParaRPr>
          </a:p>
          <a:p>
            <a:pPr>
              <a:defRPr/>
            </a:pPr>
            <a:r>
              <a:rPr lang="ko-KR" altLang="en-US" sz="500" dirty="0">
                <a:solidFill>
                  <a:srgbClr val="002060"/>
                </a:solidFill>
              </a:rPr>
              <a:t>앞뒤</a:t>
            </a:r>
            <a:r>
              <a:rPr lang="en-US" altLang="ko-KR" sz="500" dirty="0">
                <a:solidFill>
                  <a:srgbClr val="002060"/>
                </a:solidFill>
              </a:rPr>
              <a:t>, </a:t>
            </a:r>
            <a:r>
              <a:rPr lang="ko-KR" altLang="en-US" sz="500" dirty="0">
                <a:solidFill>
                  <a:srgbClr val="002060"/>
                </a:solidFill>
              </a:rPr>
              <a:t>위아래</a:t>
            </a:r>
            <a:r>
              <a:rPr lang="en-US" altLang="ko-KR" sz="500" dirty="0">
                <a:solidFill>
                  <a:srgbClr val="002060"/>
                </a:solidFill>
              </a:rPr>
              <a:t>, </a:t>
            </a:r>
            <a:r>
              <a:rPr lang="ko-KR" altLang="en-US" sz="500" dirty="0">
                <a:solidFill>
                  <a:srgbClr val="002060"/>
                </a:solidFill>
              </a:rPr>
              <a:t>좌우</a:t>
            </a:r>
            <a:r>
              <a:rPr lang="en-US" altLang="ko-KR" sz="500" dirty="0">
                <a:solidFill>
                  <a:srgbClr val="002060"/>
                </a:solidFill>
              </a:rPr>
              <a:t>, </a:t>
            </a:r>
            <a:r>
              <a:rPr lang="ko-KR" altLang="en-US" sz="500" dirty="0">
                <a:solidFill>
                  <a:srgbClr val="002060"/>
                </a:solidFill>
              </a:rPr>
              <a:t>겉과 안</a:t>
            </a:r>
            <a:r>
              <a:rPr lang="en-US" altLang="ko-KR" sz="500" dirty="0">
                <a:solidFill>
                  <a:srgbClr val="002060"/>
                </a:solidFill>
              </a:rPr>
              <a:t>, </a:t>
            </a:r>
            <a:endParaRPr lang="en-US" altLang="ko-KR" sz="500" dirty="0" smtClean="0">
              <a:solidFill>
                <a:srgbClr val="002060"/>
              </a:solidFill>
            </a:endParaRPr>
          </a:p>
          <a:p>
            <a:pPr>
              <a:defRPr/>
            </a:pPr>
            <a:r>
              <a:rPr lang="ko-KR" altLang="en-US" sz="500" dirty="0" smtClean="0">
                <a:solidFill>
                  <a:srgbClr val="002060"/>
                </a:solidFill>
              </a:rPr>
              <a:t>역할</a:t>
            </a:r>
            <a:r>
              <a:rPr lang="en-US" altLang="ko-KR" sz="500" dirty="0">
                <a:solidFill>
                  <a:srgbClr val="002060"/>
                </a:solidFill>
              </a:rPr>
              <a:t>, </a:t>
            </a:r>
            <a:r>
              <a:rPr lang="ko-KR" altLang="en-US" sz="500" dirty="0">
                <a:solidFill>
                  <a:srgbClr val="002060"/>
                </a:solidFill>
              </a:rPr>
              <a:t>순서를 바꿔볼까요</a:t>
            </a:r>
            <a:r>
              <a:rPr lang="en-US" altLang="ko-KR" sz="500" dirty="0">
                <a:solidFill>
                  <a:srgbClr val="002060"/>
                </a:solidFill>
              </a:rPr>
              <a:t>?</a:t>
            </a:r>
          </a:p>
          <a:p>
            <a:pPr>
              <a:defRPr/>
            </a:pPr>
            <a:endParaRPr lang="en-US" altLang="ko-KR" sz="500" dirty="0">
              <a:solidFill>
                <a:srgbClr val="002060"/>
              </a:solidFill>
            </a:endParaRPr>
          </a:p>
          <a:p>
            <a:pPr>
              <a:defRPr/>
            </a:pPr>
            <a:r>
              <a:rPr lang="en-US" altLang="ko-KR" sz="500" dirty="0">
                <a:solidFill>
                  <a:srgbClr val="002060"/>
                </a:solidFill>
              </a:rPr>
              <a:t>e</a:t>
            </a:r>
            <a:r>
              <a:rPr lang="en-US" altLang="ko-KR" sz="500" dirty="0" smtClean="0">
                <a:solidFill>
                  <a:srgbClr val="002060"/>
                </a:solidFill>
              </a:rPr>
              <a:t>x</a:t>
            </a:r>
            <a:r>
              <a:rPr lang="en-US" altLang="ko-KR" sz="500" dirty="0">
                <a:solidFill>
                  <a:srgbClr val="002060"/>
                </a:solidFill>
              </a:rPr>
              <a:t>. </a:t>
            </a:r>
            <a:r>
              <a:rPr lang="ko-KR" altLang="en-US" sz="500" dirty="0">
                <a:solidFill>
                  <a:srgbClr val="002060"/>
                </a:solidFill>
              </a:rPr>
              <a:t>김밥의 김과 밥의 위치를 바꾸면 어떨까</a:t>
            </a:r>
            <a:r>
              <a:rPr lang="en-US" altLang="ko-KR" sz="500" dirty="0">
                <a:solidFill>
                  <a:srgbClr val="002060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6075255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8961491"/>
              </p:ext>
            </p:extLst>
          </p:nvPr>
        </p:nvGraphicFramePr>
        <p:xfrm>
          <a:off x="243872" y="913200"/>
          <a:ext cx="11643328" cy="585216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542630">
                  <a:extLst>
                    <a:ext uri="{9D8B030D-6E8A-4147-A177-3AD203B41FA5}">
                      <a16:colId xmlns:a16="http://schemas.microsoft.com/office/drawing/2014/main" val="1135425107"/>
                    </a:ext>
                  </a:extLst>
                </a:gridCol>
                <a:gridCol w="1575698">
                  <a:extLst>
                    <a:ext uri="{9D8B030D-6E8A-4147-A177-3AD203B41FA5}">
                      <a16:colId xmlns:a16="http://schemas.microsoft.com/office/drawing/2014/main" val="1997629243"/>
                    </a:ext>
                  </a:extLst>
                </a:gridCol>
                <a:gridCol w="1722120">
                  <a:extLst>
                    <a:ext uri="{9D8B030D-6E8A-4147-A177-3AD203B41FA5}">
                      <a16:colId xmlns:a16="http://schemas.microsoft.com/office/drawing/2014/main" val="2288780116"/>
                    </a:ext>
                  </a:extLst>
                </a:gridCol>
                <a:gridCol w="3886200">
                  <a:extLst>
                    <a:ext uri="{9D8B030D-6E8A-4147-A177-3AD203B41FA5}">
                      <a16:colId xmlns:a16="http://schemas.microsoft.com/office/drawing/2014/main" val="3038364507"/>
                    </a:ext>
                  </a:extLst>
                </a:gridCol>
                <a:gridCol w="3916680">
                  <a:extLst>
                    <a:ext uri="{9D8B030D-6E8A-4147-A177-3AD203B41FA5}">
                      <a16:colId xmlns:a16="http://schemas.microsoft.com/office/drawing/2014/main" val="599424373"/>
                    </a:ext>
                  </a:extLst>
                </a:gridCol>
              </a:tblGrid>
              <a:tr h="1960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1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전용 용도 바꾸기 </a:t>
                      </a:r>
                      <a:r>
                        <a:rPr lang="en-US" altLang="ko-KR" sz="1500" dirty="0" smtClean="0"/>
                        <a:t>Diversion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다른</a:t>
                      </a:r>
                      <a:r>
                        <a:rPr lang="ko-KR" altLang="en-US" sz="1500" baseline="0" dirty="0" smtClean="0"/>
                        <a:t> 용도로</a:t>
                      </a:r>
                      <a:r>
                        <a:rPr lang="ko-KR" altLang="en-US" sz="1500" dirty="0" smtClean="0"/>
                        <a:t> 사용할 수는 없을까</a:t>
                      </a:r>
                      <a:r>
                        <a:rPr lang="en-US" altLang="ko-KR" sz="1500" dirty="0" smtClean="0"/>
                        <a:t>?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기존에 있던 것을 개량해 다른 용도로 사용할 수 있는지 생각해볼까요</a:t>
                      </a:r>
                      <a:r>
                        <a:rPr lang="en-US" altLang="ko-KR" sz="1500" dirty="0" smtClean="0"/>
                        <a:t>?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9102760"/>
                  </a:ext>
                </a:extLst>
              </a:tr>
              <a:tr h="1960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2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차용 </a:t>
                      </a:r>
                      <a:r>
                        <a:rPr lang="en-US" altLang="ko-KR" sz="1500" dirty="0" smtClean="0"/>
                        <a:t>Borrowing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다르게 응용해 볼 수는 없을까</a:t>
                      </a:r>
                      <a:r>
                        <a:rPr lang="en-US" altLang="ko-KR" sz="1500" dirty="0" smtClean="0"/>
                        <a:t>?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아이디어를 빌릴 수 없는지</a:t>
                      </a:r>
                      <a:r>
                        <a:rPr lang="en-US" altLang="ko-KR" sz="1500" dirty="0" smtClean="0"/>
                        <a:t>, </a:t>
                      </a:r>
                      <a:r>
                        <a:rPr lang="ko-KR" altLang="en-US" sz="1500" dirty="0" smtClean="0"/>
                        <a:t>또는 </a:t>
                      </a:r>
                      <a:r>
                        <a:rPr lang="ko-KR" altLang="en-US" sz="1500" dirty="0" err="1" smtClean="0"/>
                        <a:t>흉내낼</a:t>
                      </a:r>
                      <a:r>
                        <a:rPr lang="ko-KR" altLang="en-US" sz="1500" dirty="0" smtClean="0"/>
                        <a:t> 수 있는 것은 없는지 생각해볼까요</a:t>
                      </a:r>
                      <a:r>
                        <a:rPr lang="en-US" altLang="ko-KR" sz="1500" dirty="0" smtClean="0"/>
                        <a:t>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‘</a:t>
                      </a:r>
                      <a:r>
                        <a:rPr lang="ko-KR" altLang="en-US" sz="1500" dirty="0" err="1" smtClean="0"/>
                        <a:t>찍찍이</a:t>
                      </a:r>
                      <a:r>
                        <a:rPr lang="en-US" altLang="ko-KR" sz="1500" dirty="0" smtClean="0"/>
                        <a:t>＇</a:t>
                      </a:r>
                      <a:r>
                        <a:rPr lang="ko-KR" altLang="en-US" sz="1500" dirty="0" smtClean="0"/>
                        <a:t>로 불리는 </a:t>
                      </a:r>
                      <a:r>
                        <a:rPr lang="ko-KR" altLang="en-US" sz="1500" dirty="0" err="1" smtClean="0"/>
                        <a:t>벨크로테이프는</a:t>
                      </a:r>
                      <a:r>
                        <a:rPr lang="ko-KR" altLang="en-US" sz="1500" dirty="0" smtClean="0"/>
                        <a:t> 엉겅퀴 씨앗을 차용해 발명했어요</a:t>
                      </a:r>
                      <a:r>
                        <a:rPr lang="en-US" altLang="ko-KR" sz="1500" dirty="0" smtClean="0"/>
                        <a:t>. </a:t>
                      </a:r>
                      <a:r>
                        <a:rPr lang="ko-KR" altLang="en-US" sz="1500" dirty="0" smtClean="0"/>
                        <a:t>발명자인 </a:t>
                      </a:r>
                      <a:r>
                        <a:rPr lang="ko-KR" altLang="en-US" sz="1500" dirty="0" err="1" smtClean="0"/>
                        <a:t>조르주</a:t>
                      </a:r>
                      <a:r>
                        <a:rPr lang="ko-KR" altLang="en-US" sz="1500" dirty="0" smtClean="0"/>
                        <a:t> </a:t>
                      </a:r>
                      <a:r>
                        <a:rPr lang="ko-KR" altLang="en-US" sz="1500" dirty="0" err="1" smtClean="0"/>
                        <a:t>도메스트랄은</a:t>
                      </a:r>
                      <a:r>
                        <a:rPr lang="ko-KR" altLang="en-US" sz="1500" dirty="0" smtClean="0"/>
                        <a:t> </a:t>
                      </a:r>
                      <a:r>
                        <a:rPr lang="ko-KR" altLang="en-US" sz="1500" dirty="0" err="1" smtClean="0"/>
                        <a:t>어느날</a:t>
                      </a:r>
                      <a:r>
                        <a:rPr lang="ko-KR" altLang="en-US" sz="1500" dirty="0" smtClean="0"/>
                        <a:t> 강아지 털에 엉겅퀴 씨앗이 잔뜩 붙어있는 것을 보고 아이디어를 얻었다고 하네요</a:t>
                      </a:r>
                      <a:r>
                        <a:rPr lang="en-US" altLang="ko-KR" sz="1500" dirty="0" smtClean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9219739"/>
                  </a:ext>
                </a:extLst>
              </a:tr>
              <a:tr h="1960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3</a:t>
                      </a:r>
                      <a:endParaRPr lang="ko-KR" altLang="en-US" sz="150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변경 </a:t>
                      </a:r>
                      <a:r>
                        <a:rPr lang="en-US" altLang="ko-KR" sz="150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Change</a:t>
                      </a:r>
                      <a:endParaRPr lang="ko-KR" altLang="en-US" sz="150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다르게 변경해 보면 어떨까</a:t>
                      </a:r>
                      <a:r>
                        <a:rPr lang="en-US" altLang="ko-KR" sz="1500" dirty="0" smtClean="0"/>
                        <a:t>?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의미</a:t>
                      </a:r>
                      <a:r>
                        <a:rPr lang="en-US" altLang="ko-KR" sz="1500" dirty="0" smtClean="0"/>
                        <a:t>, </a:t>
                      </a:r>
                      <a:r>
                        <a:rPr lang="ko-KR" altLang="en-US" sz="1500" dirty="0" smtClean="0"/>
                        <a:t>색</a:t>
                      </a:r>
                      <a:r>
                        <a:rPr lang="en-US" altLang="ko-KR" sz="1500" dirty="0" smtClean="0"/>
                        <a:t>, </a:t>
                      </a:r>
                      <a:r>
                        <a:rPr lang="ko-KR" altLang="en-US" sz="1500" dirty="0" smtClean="0"/>
                        <a:t>소리</a:t>
                      </a:r>
                      <a:r>
                        <a:rPr lang="en-US" altLang="ko-KR" sz="1500" dirty="0" smtClean="0"/>
                        <a:t>, </a:t>
                      </a:r>
                      <a:r>
                        <a:rPr lang="ko-KR" altLang="en-US" sz="1500" dirty="0" smtClean="0"/>
                        <a:t>움직임</a:t>
                      </a:r>
                      <a:r>
                        <a:rPr lang="en-US" altLang="ko-KR" sz="1500" dirty="0" smtClean="0"/>
                        <a:t>, </a:t>
                      </a:r>
                      <a:r>
                        <a:rPr lang="ko-KR" altLang="en-US" sz="1500" dirty="0" smtClean="0"/>
                        <a:t>형태</a:t>
                      </a:r>
                      <a:r>
                        <a:rPr lang="en-US" altLang="ko-KR" sz="1500" dirty="0" smtClean="0"/>
                        <a:t>, </a:t>
                      </a:r>
                      <a:r>
                        <a:rPr lang="ko-KR" altLang="en-US" sz="1500" dirty="0" smtClean="0"/>
                        <a:t>양식 등을 변화시켜볼까요</a:t>
                      </a:r>
                      <a:r>
                        <a:rPr lang="en-US" altLang="ko-KR" sz="1500" dirty="0" smtClean="0"/>
                        <a:t>?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뻐꾸기 시계는 기존의 </a:t>
                      </a:r>
                      <a:r>
                        <a:rPr lang="ko-KR" altLang="en-US" sz="1500" dirty="0" err="1" smtClean="0"/>
                        <a:t>괘종시계</a:t>
                      </a:r>
                      <a:r>
                        <a:rPr lang="ko-KR" altLang="en-US" sz="1500" dirty="0" smtClean="0"/>
                        <a:t> 종소리를 뻐꾸기의 울음소리로 변경해서 전 세계적인 히트를 친 상품이랍니다</a:t>
                      </a:r>
                      <a:r>
                        <a:rPr lang="en-US" altLang="ko-KR" sz="1500" dirty="0" smtClean="0"/>
                        <a:t>.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7191115"/>
                  </a:ext>
                </a:extLst>
              </a:tr>
              <a:tr h="1960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4</a:t>
                      </a:r>
                      <a:endParaRPr lang="ko-KR" altLang="en-US" sz="150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확대 </a:t>
                      </a:r>
                      <a:r>
                        <a:rPr lang="en-US" altLang="ko-KR" sz="150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Magnification</a:t>
                      </a:r>
                      <a:endParaRPr lang="ko-KR" altLang="en-US" sz="150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확대해 보면 어떨까</a:t>
                      </a:r>
                      <a:r>
                        <a:rPr lang="en-US" altLang="ko-KR" sz="1500" dirty="0" smtClean="0"/>
                        <a:t>?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추가</a:t>
                      </a:r>
                      <a:r>
                        <a:rPr lang="en-US" altLang="ko-KR" sz="1500" dirty="0" smtClean="0"/>
                        <a:t>, </a:t>
                      </a:r>
                      <a:r>
                        <a:rPr lang="ko-KR" altLang="en-US" sz="1500" dirty="0" smtClean="0"/>
                        <a:t>빈도</a:t>
                      </a:r>
                      <a:r>
                        <a:rPr lang="en-US" altLang="ko-KR" sz="1500" dirty="0" smtClean="0"/>
                        <a:t>, </a:t>
                      </a:r>
                      <a:r>
                        <a:rPr lang="ko-KR" altLang="en-US" sz="1500" dirty="0" smtClean="0"/>
                        <a:t>강도</a:t>
                      </a:r>
                      <a:r>
                        <a:rPr lang="en-US" altLang="ko-KR" sz="1500" dirty="0" smtClean="0"/>
                        <a:t>, </a:t>
                      </a:r>
                      <a:r>
                        <a:rPr lang="ko-KR" altLang="en-US" sz="1500" dirty="0" smtClean="0"/>
                        <a:t>높이</a:t>
                      </a:r>
                      <a:r>
                        <a:rPr lang="en-US" altLang="ko-KR" sz="1500" dirty="0" smtClean="0"/>
                        <a:t>, </a:t>
                      </a:r>
                      <a:r>
                        <a:rPr lang="ko-KR" altLang="en-US" sz="1500" dirty="0" smtClean="0"/>
                        <a:t>길이</a:t>
                      </a:r>
                      <a:r>
                        <a:rPr lang="en-US" altLang="ko-KR" sz="1500" dirty="0" smtClean="0"/>
                        <a:t>, </a:t>
                      </a:r>
                      <a:r>
                        <a:rPr lang="ko-KR" altLang="en-US" sz="1500" dirty="0" smtClean="0"/>
                        <a:t>가치</a:t>
                      </a:r>
                      <a:r>
                        <a:rPr lang="en-US" altLang="ko-KR" sz="1500" dirty="0" smtClean="0"/>
                        <a:t>, </a:t>
                      </a:r>
                      <a:r>
                        <a:rPr lang="ko-KR" altLang="en-US" sz="1500" dirty="0" smtClean="0"/>
                        <a:t>재료 등을 확대하고 과장해볼까요</a:t>
                      </a:r>
                      <a:r>
                        <a:rPr lang="en-US" altLang="ko-KR" sz="1500" dirty="0" smtClean="0"/>
                        <a:t>?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2546553"/>
                  </a:ext>
                </a:extLst>
              </a:tr>
              <a:tr h="1960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5</a:t>
                      </a:r>
                      <a:endParaRPr lang="ko-KR" altLang="en-US" sz="150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축소 </a:t>
                      </a:r>
                      <a:r>
                        <a:rPr lang="en-US" altLang="ko-KR" sz="150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Reduction</a:t>
                      </a:r>
                      <a:endParaRPr lang="ko-KR" altLang="en-US" sz="150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축소시켜 보면 어떨까</a:t>
                      </a:r>
                      <a:r>
                        <a:rPr lang="en-US" altLang="ko-KR" sz="1500" dirty="0" smtClean="0"/>
                        <a:t>?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아이디어를 작게</a:t>
                      </a:r>
                      <a:r>
                        <a:rPr lang="en-US" altLang="ko-KR" sz="1500" dirty="0" smtClean="0"/>
                        <a:t>, </a:t>
                      </a:r>
                      <a:r>
                        <a:rPr lang="ko-KR" altLang="en-US" sz="1500" dirty="0" smtClean="0"/>
                        <a:t>낮게</a:t>
                      </a:r>
                      <a:r>
                        <a:rPr lang="en-US" altLang="ko-KR" sz="1500" dirty="0" smtClean="0"/>
                        <a:t>, </a:t>
                      </a:r>
                      <a:r>
                        <a:rPr lang="ko-KR" altLang="en-US" sz="1500" dirty="0" smtClean="0"/>
                        <a:t>짧게</a:t>
                      </a:r>
                      <a:r>
                        <a:rPr lang="en-US" altLang="ko-KR" sz="1500" dirty="0" smtClean="0"/>
                        <a:t>, </a:t>
                      </a:r>
                      <a:r>
                        <a:rPr lang="ko-KR" altLang="en-US" sz="1500" dirty="0" smtClean="0"/>
                        <a:t>생략</a:t>
                      </a:r>
                      <a:r>
                        <a:rPr lang="en-US" altLang="ko-KR" sz="1500" dirty="0" smtClean="0"/>
                        <a:t>, </a:t>
                      </a:r>
                      <a:r>
                        <a:rPr lang="ko-KR" altLang="en-US" sz="1500" dirty="0" smtClean="0"/>
                        <a:t>분할 해볼까요</a:t>
                      </a:r>
                      <a:r>
                        <a:rPr lang="en-US" altLang="ko-KR" sz="1500" dirty="0" smtClean="0"/>
                        <a:t>?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1955793"/>
                  </a:ext>
                </a:extLst>
              </a:tr>
              <a:tr h="1960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6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대용 </a:t>
                      </a:r>
                      <a:r>
                        <a:rPr lang="en-US" altLang="ko-KR" sz="1500" dirty="0" smtClean="0"/>
                        <a:t>Substitution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다른 것으로 대용이 가능할까</a:t>
                      </a:r>
                      <a:r>
                        <a:rPr lang="en-US" altLang="ko-KR" sz="1500" dirty="0" smtClean="0"/>
                        <a:t>?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사람</a:t>
                      </a:r>
                      <a:r>
                        <a:rPr lang="en-US" altLang="ko-KR" sz="1500" dirty="0" smtClean="0"/>
                        <a:t>, </a:t>
                      </a:r>
                      <a:r>
                        <a:rPr lang="ko-KR" altLang="en-US" sz="1500" dirty="0" smtClean="0"/>
                        <a:t>물건</a:t>
                      </a:r>
                      <a:r>
                        <a:rPr lang="en-US" altLang="ko-KR" sz="1500" dirty="0" smtClean="0"/>
                        <a:t>, </a:t>
                      </a:r>
                      <a:r>
                        <a:rPr lang="ko-KR" altLang="en-US" sz="1500" dirty="0" smtClean="0"/>
                        <a:t>재료</a:t>
                      </a:r>
                      <a:r>
                        <a:rPr lang="en-US" altLang="ko-KR" sz="1500" dirty="0" smtClean="0"/>
                        <a:t>, </a:t>
                      </a:r>
                      <a:r>
                        <a:rPr lang="ko-KR" altLang="en-US" sz="1500" dirty="0" smtClean="0"/>
                        <a:t>소재</a:t>
                      </a:r>
                      <a:r>
                        <a:rPr lang="en-US" altLang="ko-KR" sz="1500" dirty="0" smtClean="0"/>
                        <a:t>, </a:t>
                      </a:r>
                      <a:r>
                        <a:rPr lang="ko-KR" altLang="en-US" sz="1500" dirty="0" smtClean="0"/>
                        <a:t>기법</a:t>
                      </a:r>
                      <a:r>
                        <a:rPr lang="en-US" altLang="ko-KR" sz="1500" dirty="0" smtClean="0"/>
                        <a:t>, </a:t>
                      </a:r>
                      <a:r>
                        <a:rPr lang="ko-KR" altLang="en-US" sz="1500" dirty="0" smtClean="0"/>
                        <a:t>동력</a:t>
                      </a:r>
                      <a:r>
                        <a:rPr lang="en-US" altLang="ko-KR" sz="1500" dirty="0" smtClean="0"/>
                        <a:t>, </a:t>
                      </a:r>
                      <a:r>
                        <a:rPr lang="ko-KR" altLang="en-US" sz="1500" dirty="0" smtClean="0"/>
                        <a:t>장소 등을 바꿔볼까요</a:t>
                      </a:r>
                      <a:r>
                        <a:rPr lang="en-US" altLang="ko-KR" sz="1500" dirty="0" smtClean="0"/>
                        <a:t>?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현금을 대신해 사용하는 신용카드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4532326"/>
                  </a:ext>
                </a:extLst>
              </a:tr>
              <a:tr h="1960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7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대체 </a:t>
                      </a:r>
                      <a:r>
                        <a:rPr lang="en-US" altLang="ko-KR" sz="1500" dirty="0" smtClean="0"/>
                        <a:t>Alternation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다른 것으로 대체해 보면 어떨까</a:t>
                      </a:r>
                      <a:r>
                        <a:rPr lang="en-US" altLang="ko-KR" sz="1500" dirty="0" smtClean="0"/>
                        <a:t>?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위치</a:t>
                      </a:r>
                      <a:r>
                        <a:rPr lang="en-US" altLang="ko-KR" sz="1500" dirty="0" smtClean="0"/>
                        <a:t>, </a:t>
                      </a:r>
                      <a:r>
                        <a:rPr lang="ko-KR" altLang="en-US" sz="1500" dirty="0" smtClean="0"/>
                        <a:t>장소</a:t>
                      </a:r>
                      <a:r>
                        <a:rPr lang="en-US" altLang="ko-KR" sz="1500" dirty="0" smtClean="0"/>
                        <a:t>, </a:t>
                      </a:r>
                      <a:r>
                        <a:rPr lang="ko-KR" altLang="en-US" sz="1500" dirty="0" smtClean="0"/>
                        <a:t>사람</a:t>
                      </a:r>
                      <a:r>
                        <a:rPr lang="en-US" altLang="ko-KR" sz="1500" dirty="0" smtClean="0"/>
                        <a:t>, </a:t>
                      </a:r>
                      <a:r>
                        <a:rPr lang="ko-KR" altLang="en-US" sz="1500" dirty="0" smtClean="0"/>
                        <a:t>소재</a:t>
                      </a:r>
                      <a:r>
                        <a:rPr lang="en-US" altLang="ko-KR" sz="1500" dirty="0" smtClean="0"/>
                        <a:t>, </a:t>
                      </a:r>
                      <a:r>
                        <a:rPr lang="ko-KR" altLang="en-US" sz="1500" dirty="0" smtClean="0"/>
                        <a:t>표기 방법 등을 대체해볼까요</a:t>
                      </a:r>
                      <a:r>
                        <a:rPr lang="en-US" altLang="ko-KR" sz="1500" dirty="0" smtClean="0"/>
                        <a:t>?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안경이 불편한 사람들을 위해 콘택트렌즈로 대체한 것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4611580"/>
                  </a:ext>
                </a:extLst>
              </a:tr>
              <a:tr h="1960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8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역전 </a:t>
                      </a:r>
                      <a:r>
                        <a:rPr lang="en-US" altLang="ko-KR" sz="1500" dirty="0" smtClean="0"/>
                        <a:t>Reversion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거꾸로 해보면 어떨까</a:t>
                      </a:r>
                      <a:r>
                        <a:rPr lang="en-US" altLang="ko-KR" sz="1500" dirty="0" smtClean="0"/>
                        <a:t>?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전후</a:t>
                      </a:r>
                      <a:r>
                        <a:rPr lang="en-US" altLang="ko-KR" sz="1500" dirty="0" smtClean="0"/>
                        <a:t>, </a:t>
                      </a:r>
                      <a:r>
                        <a:rPr lang="ko-KR" altLang="en-US" sz="1500" dirty="0" smtClean="0"/>
                        <a:t>상하</a:t>
                      </a:r>
                      <a:r>
                        <a:rPr lang="en-US" altLang="ko-KR" sz="1500" dirty="0" smtClean="0"/>
                        <a:t>, </a:t>
                      </a:r>
                      <a:r>
                        <a:rPr lang="ko-KR" altLang="en-US" sz="1500" dirty="0" smtClean="0"/>
                        <a:t>좌우</a:t>
                      </a:r>
                      <a:r>
                        <a:rPr lang="en-US" altLang="ko-KR" sz="1500" dirty="0" smtClean="0"/>
                        <a:t>, </a:t>
                      </a:r>
                      <a:r>
                        <a:rPr lang="ko-KR" altLang="en-US" sz="1500" dirty="0" smtClean="0"/>
                        <a:t>역할을 바꿔볼까요</a:t>
                      </a:r>
                      <a:r>
                        <a:rPr lang="en-US" altLang="ko-KR" sz="1500" dirty="0" smtClean="0"/>
                        <a:t>?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부하가 상사를 평가하게 되는 </a:t>
                      </a:r>
                      <a:r>
                        <a:rPr lang="ko-KR" altLang="en-US" sz="1500" dirty="0" err="1" smtClean="0"/>
                        <a:t>상사평가제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65685"/>
                  </a:ext>
                </a:extLst>
              </a:tr>
              <a:tr h="1960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9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결합 </a:t>
                      </a:r>
                      <a:r>
                        <a:rPr lang="en-US" altLang="ko-KR" sz="1500" dirty="0" smtClean="0"/>
                        <a:t>Compounding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다른 것들과 결합시켜 보면 어떨까</a:t>
                      </a:r>
                      <a:r>
                        <a:rPr lang="en-US" altLang="ko-KR" sz="1500" dirty="0" smtClean="0"/>
                        <a:t>?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목적</a:t>
                      </a:r>
                      <a:r>
                        <a:rPr lang="en-US" altLang="ko-KR" sz="1500" dirty="0" smtClean="0"/>
                        <a:t>, </a:t>
                      </a:r>
                      <a:r>
                        <a:rPr lang="ko-KR" altLang="en-US" sz="1500" dirty="0" smtClean="0"/>
                        <a:t>단위</a:t>
                      </a:r>
                      <a:r>
                        <a:rPr lang="en-US" altLang="ko-KR" sz="1500" dirty="0" smtClean="0"/>
                        <a:t>, </a:t>
                      </a:r>
                      <a:r>
                        <a:rPr lang="ko-KR" altLang="en-US" sz="1500" dirty="0" smtClean="0"/>
                        <a:t>아이디어</a:t>
                      </a:r>
                      <a:r>
                        <a:rPr lang="en-US" altLang="ko-KR" sz="1500" dirty="0" smtClean="0"/>
                        <a:t>, </a:t>
                      </a:r>
                      <a:r>
                        <a:rPr lang="ko-KR" altLang="en-US" sz="1500" dirty="0" smtClean="0"/>
                        <a:t>브랜드를 결합해볼까요</a:t>
                      </a:r>
                      <a:r>
                        <a:rPr lang="en-US" altLang="ko-KR" sz="1500" dirty="0" smtClean="0"/>
                        <a:t>?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스마트폰은 최고의 결합상품</a:t>
                      </a:r>
                      <a:r>
                        <a:rPr lang="en-US" altLang="ko-KR" sz="1500" dirty="0" smtClean="0"/>
                        <a:t>!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4496162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243872" y="289116"/>
            <a:ext cx="30139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err="1" smtClean="0"/>
              <a:t>오스본의</a:t>
            </a:r>
            <a:r>
              <a:rPr lang="ko-KR" altLang="en-US" dirty="0" smtClean="0"/>
              <a:t> </a:t>
            </a:r>
            <a:r>
              <a:rPr lang="en-US" altLang="ko-KR" dirty="0" smtClean="0"/>
              <a:t>9</a:t>
            </a:r>
            <a:r>
              <a:rPr lang="ko-KR" altLang="en-US" dirty="0" smtClean="0"/>
              <a:t>가지 체크리스트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6065536" y="289116"/>
            <a:ext cx="58514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https://m.blog.naver.com/mprcompany/220247316209</a:t>
            </a:r>
          </a:p>
        </p:txBody>
      </p:sp>
    </p:spTree>
    <p:extLst>
      <p:ext uri="{BB962C8B-B14F-4D97-AF65-F5344CB8AC3E}">
        <p14:creationId xmlns:p14="http://schemas.microsoft.com/office/powerpoint/2010/main" val="12875249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/>
          <p:nvPr/>
        </p:nvPicPr>
        <p:blipFill>
          <a:blip r:embed="rId2"/>
          <a:stretch>
            <a:fillRect/>
          </a:stretch>
        </p:blipFill>
        <p:spPr>
          <a:xfrm>
            <a:off x="440933" y="264664"/>
            <a:ext cx="4176787" cy="3011935"/>
          </a:xfrm>
          <a:prstGeom prst="rect">
            <a:avLst/>
          </a:prstGeom>
        </p:spPr>
      </p:pic>
      <p:pic>
        <p:nvPicPr>
          <p:cNvPr id="5" name="그림 4"/>
          <p:cNvPicPr/>
          <p:nvPr/>
        </p:nvPicPr>
        <p:blipFill>
          <a:blip r:embed="rId3"/>
          <a:stretch>
            <a:fillRect/>
          </a:stretch>
        </p:blipFill>
        <p:spPr>
          <a:xfrm>
            <a:off x="645160" y="3046898"/>
            <a:ext cx="4338320" cy="36068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9387" y="235538"/>
            <a:ext cx="5927333" cy="35052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5"/>
          <a:srcRect b="71594"/>
          <a:stretch/>
        </p:blipFill>
        <p:spPr>
          <a:xfrm>
            <a:off x="6469399" y="3740738"/>
            <a:ext cx="4640561" cy="134082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5"/>
          <a:srcRect t="65668"/>
          <a:stretch/>
        </p:blipFill>
        <p:spPr>
          <a:xfrm>
            <a:off x="6469399" y="4926751"/>
            <a:ext cx="4640561" cy="1620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4006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480" y="1157031"/>
            <a:ext cx="8727244" cy="4850172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243872" y="389040"/>
            <a:ext cx="5467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https://www.youtube.com/watch?v=UoRBY2Q86Zg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9877" y="573706"/>
            <a:ext cx="4246524" cy="5648486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7933222" y="6251519"/>
            <a:ext cx="39049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https://brunch.co.kr/@seigniter/372</a:t>
            </a:r>
          </a:p>
        </p:txBody>
      </p:sp>
    </p:spTree>
    <p:extLst>
      <p:ext uri="{BB962C8B-B14F-4D97-AF65-F5344CB8AC3E}">
        <p14:creationId xmlns:p14="http://schemas.microsoft.com/office/powerpoint/2010/main" val="23277489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http://181.bizforms.co.kr/editor_img/20160331_16390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002" y="196000"/>
            <a:ext cx="4646438" cy="6574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183646" y="196000"/>
            <a:ext cx="58865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http://magazine.bizforms.co.kr/view.asp?number=4568</a:t>
            </a: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5933440" y="427838"/>
            <a:ext cx="5717912" cy="62324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①  </a:t>
            </a:r>
            <a:r>
              <a:rPr kumimoji="0" lang="en-US" altLang="ko-KR" sz="9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Substitute </a:t>
            </a:r>
            <a:r>
              <a:rPr kumimoji="0" lang="ko-KR" altLang="en-US" sz="9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대체하기</a:t>
            </a:r>
            <a:endParaRPr kumimoji="0" lang="ko-KR" altLang="en-US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• </a:t>
            </a:r>
            <a:r>
              <a:rPr kumimoji="0" lang="ko-KR" alt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기존의 것을 다른 것으로 대체함으로써 고정적인 시각을 다른 시각으로 바라볼 수 있도록 하는 질문이다</a:t>
            </a:r>
            <a:r>
              <a:rPr kumimoji="0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.  </a:t>
            </a:r>
            <a:endParaRPr kumimoji="0" lang="en-US" altLang="ko-KR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• </a:t>
            </a:r>
            <a:r>
              <a:rPr kumimoji="0" lang="ko-KR" alt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질문</a:t>
            </a:r>
            <a:r>
              <a:rPr kumimoji="0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) A </a:t>
            </a:r>
            <a:r>
              <a:rPr kumimoji="0" lang="ko-KR" alt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대신 </a:t>
            </a:r>
            <a:r>
              <a:rPr kumimoji="0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B</a:t>
            </a:r>
            <a:r>
              <a:rPr kumimoji="0" lang="ko-KR" alt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를 쓰면 어떨까</a:t>
            </a:r>
            <a:r>
              <a:rPr kumimoji="0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? A</a:t>
            </a:r>
            <a:r>
              <a:rPr kumimoji="0" lang="ko-KR" alt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의 성분을 </a:t>
            </a:r>
            <a:r>
              <a:rPr kumimoji="0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B</a:t>
            </a:r>
            <a:r>
              <a:rPr kumimoji="0" lang="ko-KR" alt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가 아닌 </a:t>
            </a:r>
            <a:r>
              <a:rPr kumimoji="0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C</a:t>
            </a:r>
            <a:r>
              <a:rPr kumimoji="0" lang="ko-KR" alt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로 하면 어떨까</a:t>
            </a:r>
            <a:r>
              <a:rPr kumimoji="0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?</a:t>
            </a:r>
            <a:endParaRPr kumimoji="0" lang="en-US" altLang="ko-KR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ex) </a:t>
            </a:r>
            <a:r>
              <a:rPr kumimoji="0" lang="ko-KR" altLang="en-US" sz="9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벙어리장갑을 뜨거운 물건 받침대로 대체하면 어떨까</a:t>
            </a:r>
            <a:r>
              <a:rPr kumimoji="0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?</a:t>
            </a:r>
            <a:endParaRPr kumimoji="0" lang="en-US" altLang="ko-KR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9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젓가락의 재질을 나무로 바꿔보면 어떨까</a:t>
            </a:r>
            <a:r>
              <a:rPr kumimoji="0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?  </a:t>
            </a:r>
            <a:endParaRPr kumimoji="0" lang="en-US" altLang="ko-KR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9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컵의 재질을 종이로 바꿔보면 어떨까</a:t>
            </a:r>
            <a:r>
              <a:rPr kumimoji="0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?</a:t>
            </a:r>
            <a:endParaRPr kumimoji="0" lang="en-US" altLang="ko-KR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</a:t>
            </a:r>
            <a:endParaRPr kumimoji="0" lang="en-US" altLang="ko-KR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②  </a:t>
            </a:r>
            <a:r>
              <a:rPr kumimoji="0" lang="en-US" altLang="ko-KR" sz="9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Combine </a:t>
            </a:r>
            <a:r>
              <a:rPr kumimoji="0" lang="ko-KR" altLang="en-US" sz="9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결합하기</a:t>
            </a:r>
            <a:endParaRPr kumimoji="0" lang="ko-KR" altLang="en-US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• </a:t>
            </a:r>
            <a:r>
              <a:rPr kumimoji="0" lang="ko-KR" alt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두 가지 이상의 것을 결합하여 새로운 것을 도출할 수 있도록 하는 질문이다</a:t>
            </a:r>
            <a:r>
              <a:rPr kumimoji="0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  <a:endParaRPr kumimoji="0" lang="en-US" altLang="ko-KR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• </a:t>
            </a:r>
            <a:r>
              <a:rPr kumimoji="0" lang="ko-KR" alt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질문</a:t>
            </a:r>
            <a:r>
              <a:rPr kumimoji="0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) A</a:t>
            </a:r>
            <a:r>
              <a:rPr kumimoji="0" lang="ko-KR" alt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와 </a:t>
            </a:r>
            <a:r>
              <a:rPr kumimoji="0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B</a:t>
            </a:r>
            <a:r>
              <a:rPr kumimoji="0" lang="ko-KR" alt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를 합치면 어떨까</a:t>
            </a:r>
            <a:r>
              <a:rPr kumimoji="0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?</a:t>
            </a:r>
            <a:endParaRPr kumimoji="0" lang="en-US" altLang="ko-KR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ex) </a:t>
            </a:r>
            <a:r>
              <a:rPr kumimoji="0" lang="ko-KR" altLang="en-US" sz="9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장갑과 모자를 합치면 어떨까</a:t>
            </a:r>
            <a:r>
              <a:rPr kumimoji="0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?</a:t>
            </a:r>
            <a:endParaRPr kumimoji="0" lang="en-US" altLang="ko-KR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9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스캐너와 복사기</a:t>
            </a:r>
            <a:r>
              <a:rPr kumimoji="0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, </a:t>
            </a:r>
            <a:r>
              <a:rPr kumimoji="0" lang="ko-KR" altLang="en-US" sz="900" b="0" i="0" u="none" strike="noStrike" cap="none" normalizeH="0" baseline="0" dirty="0" err="1" smtClean="0">
                <a:ln>
                  <a:noFill/>
                </a:ln>
                <a:solidFill>
                  <a:srgbClr val="80808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프린트기를</a:t>
            </a:r>
            <a:r>
              <a:rPr kumimoji="0" lang="ko-KR" altLang="en-US" sz="9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 합치면 어떨까</a:t>
            </a:r>
            <a:r>
              <a:rPr kumimoji="0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?</a:t>
            </a:r>
            <a:endParaRPr kumimoji="0" lang="en-US" altLang="ko-KR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9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휴대용 전화기와 카메라를 합치면 어떨까</a:t>
            </a:r>
            <a:r>
              <a:rPr kumimoji="0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?</a:t>
            </a:r>
            <a:endParaRPr kumimoji="0" lang="en-US" altLang="ko-KR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</a:t>
            </a:r>
            <a:endParaRPr kumimoji="0" lang="en-US" altLang="ko-KR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• </a:t>
            </a:r>
            <a:r>
              <a:rPr kumimoji="0" lang="en-US" altLang="ko-KR" sz="9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Adapt </a:t>
            </a:r>
            <a:r>
              <a:rPr kumimoji="0" lang="ko-KR" altLang="en-US" sz="9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응용하기</a:t>
            </a:r>
            <a:endParaRPr kumimoji="0" lang="ko-KR" altLang="en-US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• </a:t>
            </a:r>
            <a:r>
              <a:rPr kumimoji="0" lang="ko-KR" alt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어떤 것을 다른 목적과 조건에 맞게 응용해 볼 수 있도록 하는 질문이다</a:t>
            </a:r>
            <a:r>
              <a:rPr kumimoji="0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  <a:endParaRPr kumimoji="0" lang="en-US" altLang="ko-KR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• </a:t>
            </a:r>
            <a:r>
              <a:rPr kumimoji="0" lang="ko-KR" alt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질문</a:t>
            </a:r>
            <a:r>
              <a:rPr kumimoji="0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) A</a:t>
            </a:r>
            <a:r>
              <a:rPr kumimoji="0" lang="ko-KR" alt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를 </a:t>
            </a:r>
            <a:r>
              <a:rPr kumimoji="0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B</a:t>
            </a:r>
            <a:r>
              <a:rPr kumimoji="0" lang="ko-KR" alt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외에 </a:t>
            </a:r>
            <a:r>
              <a:rPr kumimoji="0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C</a:t>
            </a:r>
            <a:r>
              <a:rPr kumimoji="0" lang="ko-KR" alt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에도 사용하면 어떨까</a:t>
            </a:r>
            <a:r>
              <a:rPr kumimoji="0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? A</a:t>
            </a:r>
            <a:r>
              <a:rPr kumimoji="0" lang="ko-KR" alt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와 비슷한 것은 무엇일까</a:t>
            </a:r>
            <a:r>
              <a:rPr kumimoji="0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?</a:t>
            </a:r>
            <a:endParaRPr kumimoji="0" lang="en-US" altLang="ko-KR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ex) </a:t>
            </a:r>
            <a:r>
              <a:rPr kumimoji="0" lang="ko-KR" altLang="en-US" sz="9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장갑을 부엌에서 사용한다면 어떨까</a:t>
            </a:r>
            <a:r>
              <a:rPr kumimoji="0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?</a:t>
            </a:r>
            <a:endParaRPr kumimoji="0" lang="en-US" altLang="ko-KR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9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식물의 씨앗의 특징으로 의류에 적용하여 </a:t>
            </a:r>
            <a:r>
              <a:rPr kumimoji="0" lang="ko-KR" altLang="en-US" sz="900" b="0" i="0" u="none" strike="noStrike" cap="none" normalizeH="0" baseline="0" dirty="0" err="1" smtClean="0">
                <a:ln>
                  <a:noFill/>
                </a:ln>
                <a:solidFill>
                  <a:srgbClr val="80808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벨크로</a:t>
            </a:r>
            <a:r>
              <a:rPr kumimoji="0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(</a:t>
            </a:r>
            <a:r>
              <a:rPr kumimoji="0" lang="ko-KR" altLang="en-US" sz="900" b="0" i="0" u="none" strike="noStrike" cap="none" normalizeH="0" baseline="0" dirty="0" err="1" smtClean="0">
                <a:ln>
                  <a:noFill/>
                </a:ln>
                <a:solidFill>
                  <a:srgbClr val="80808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찍찍이</a:t>
            </a:r>
            <a:r>
              <a:rPr kumimoji="0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)</a:t>
            </a:r>
            <a:r>
              <a:rPr kumimoji="0" lang="ko-KR" altLang="en-US" sz="9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를 개발했다</a:t>
            </a:r>
            <a:r>
              <a:rPr kumimoji="0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  <a:endParaRPr kumimoji="0" lang="en-US" altLang="ko-KR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</a:t>
            </a:r>
            <a:endParaRPr kumimoji="0" lang="en-US" altLang="ko-KR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③  </a:t>
            </a:r>
            <a:r>
              <a:rPr kumimoji="0" lang="en-US" altLang="ko-KR" sz="9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Modify </a:t>
            </a:r>
            <a:r>
              <a:rPr kumimoji="0" lang="ko-KR" altLang="en-US" sz="9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수정하기</a:t>
            </a:r>
            <a:r>
              <a:rPr kumimoji="0" lang="en-US" altLang="ko-KR" sz="9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, Magnify </a:t>
            </a:r>
            <a:r>
              <a:rPr kumimoji="0" lang="ko-KR" altLang="en-US" sz="9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확대하기</a:t>
            </a:r>
            <a:r>
              <a:rPr kumimoji="0" lang="en-US" altLang="ko-KR" sz="9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, Minify </a:t>
            </a:r>
            <a:r>
              <a:rPr kumimoji="0" lang="ko-KR" altLang="en-US" sz="9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축소하기</a:t>
            </a:r>
            <a:endParaRPr kumimoji="0" lang="ko-KR" altLang="en-US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• </a:t>
            </a:r>
            <a:r>
              <a:rPr kumimoji="0" lang="ko-KR" alt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어떤 것의 특성이나 모양을 변형하고 확대 또는 축소하여 새로운 것을 생각해 볼 수 있도록 하는 질문이다</a:t>
            </a:r>
            <a:r>
              <a:rPr kumimoji="0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  <a:endParaRPr kumimoji="0" lang="en-US" altLang="ko-KR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• </a:t>
            </a:r>
            <a:r>
              <a:rPr kumimoji="0" lang="ko-KR" alt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질문</a:t>
            </a:r>
            <a:r>
              <a:rPr kumimoji="0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) A</a:t>
            </a:r>
            <a:r>
              <a:rPr kumimoji="0" lang="ko-KR" alt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의 특성을 변형한다면 어떨까</a:t>
            </a:r>
            <a:r>
              <a:rPr kumimoji="0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? A</a:t>
            </a:r>
            <a:r>
              <a:rPr kumimoji="0" lang="ko-KR" alt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를 확대하면 어떨까</a:t>
            </a:r>
            <a:r>
              <a:rPr kumimoji="0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? A</a:t>
            </a:r>
            <a:r>
              <a:rPr kumimoji="0" lang="ko-KR" alt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를 축소하면 어떨까</a:t>
            </a:r>
            <a:r>
              <a:rPr kumimoji="0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?</a:t>
            </a:r>
            <a:endParaRPr kumimoji="0" lang="en-US" altLang="ko-KR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ex) </a:t>
            </a:r>
            <a:r>
              <a:rPr kumimoji="0" lang="ko-KR" altLang="en-US" sz="9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컴퓨터를 축소한다면 노트북이 된다</a:t>
            </a:r>
            <a:r>
              <a:rPr kumimoji="0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  <a:endParaRPr kumimoji="0" lang="en-US" altLang="ko-KR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9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컴퓨터와 노트북을 더 축소한다면 태블릿과 스마트폰이 된다</a:t>
            </a:r>
            <a:r>
              <a:rPr kumimoji="0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  <a:endParaRPr kumimoji="0" lang="en-US" altLang="ko-KR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9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</a:t>
            </a:r>
            <a:endParaRPr kumimoji="0" lang="en-US" altLang="ko-KR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④  </a:t>
            </a:r>
            <a:r>
              <a:rPr kumimoji="0" lang="en-US" altLang="ko-KR" sz="9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Put to other uses </a:t>
            </a:r>
            <a:r>
              <a:rPr kumimoji="0" lang="ko-KR" altLang="en-US" sz="9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다른 용도로 사용하기</a:t>
            </a:r>
            <a:endParaRPr kumimoji="0" lang="ko-KR" altLang="en-US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• </a:t>
            </a:r>
            <a:r>
              <a:rPr kumimoji="0" lang="ko-KR" alt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어떤 것을 전혀 다른 용도로 생각해 볼 수 있도록 하는 질문이다</a:t>
            </a:r>
            <a:r>
              <a:rPr kumimoji="0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  <a:endParaRPr kumimoji="0" lang="en-US" altLang="ko-KR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• </a:t>
            </a:r>
            <a:r>
              <a:rPr kumimoji="0" lang="ko-KR" alt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질문</a:t>
            </a:r>
            <a:r>
              <a:rPr kumimoji="0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) A</a:t>
            </a:r>
            <a:r>
              <a:rPr kumimoji="0" lang="ko-KR" alt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를 </a:t>
            </a:r>
            <a:r>
              <a:rPr kumimoji="0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B </a:t>
            </a:r>
            <a:r>
              <a:rPr kumimoji="0" lang="ko-KR" alt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용도 외에 </a:t>
            </a:r>
            <a:r>
              <a:rPr kumimoji="0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C </a:t>
            </a:r>
            <a:r>
              <a:rPr kumimoji="0" lang="ko-KR" alt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용도로 사용하면 어떨까</a:t>
            </a:r>
            <a:r>
              <a:rPr kumimoji="0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?</a:t>
            </a:r>
            <a:endParaRPr kumimoji="0" lang="en-US" altLang="ko-KR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ex) </a:t>
            </a:r>
            <a:r>
              <a:rPr kumimoji="0" lang="ko-KR" altLang="en-US" sz="900" b="0" i="0" u="none" strike="noStrike" cap="none" normalizeH="0" baseline="0" dirty="0" err="1" smtClean="0">
                <a:ln>
                  <a:noFill/>
                </a:ln>
                <a:solidFill>
                  <a:srgbClr val="80808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캠핑카로</a:t>
            </a:r>
            <a:r>
              <a:rPr kumimoji="0" lang="ko-KR" altLang="en-US" sz="9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 카페</a:t>
            </a:r>
            <a:r>
              <a:rPr kumimoji="0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, </a:t>
            </a:r>
            <a:r>
              <a:rPr kumimoji="0" lang="ko-KR" altLang="en-US" sz="9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호텔로 사용한다</a:t>
            </a:r>
            <a:r>
              <a:rPr kumimoji="0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  <a:endParaRPr kumimoji="0" lang="en-US" altLang="ko-KR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9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숟가락으로 안과에서 시력 측정할 때 도구로 사용한다</a:t>
            </a:r>
            <a:r>
              <a:rPr kumimoji="0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  <a:endParaRPr kumimoji="0" lang="en-US" altLang="ko-KR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9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베이킹파우더를 청소용 세제로 사용한다</a:t>
            </a:r>
            <a:r>
              <a:rPr kumimoji="0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  <a:endParaRPr kumimoji="0" lang="en-US" altLang="ko-KR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</a:t>
            </a:r>
            <a:endParaRPr kumimoji="0" lang="en-US" altLang="ko-KR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⑤  </a:t>
            </a:r>
            <a:r>
              <a:rPr kumimoji="0" lang="en-US" altLang="ko-KR" sz="9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Eliminate </a:t>
            </a:r>
            <a:r>
              <a:rPr kumimoji="0" lang="ko-KR" altLang="en-US" sz="9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제거하기</a:t>
            </a:r>
            <a:endParaRPr kumimoji="0" lang="ko-KR" altLang="en-US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• </a:t>
            </a:r>
            <a:r>
              <a:rPr kumimoji="0" lang="ko-KR" alt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어떤 것의 일부 또는 제거가 가능한 기능들을 찾아보는 질문이다</a:t>
            </a:r>
            <a:r>
              <a:rPr kumimoji="0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  <a:endParaRPr kumimoji="0" lang="en-US" altLang="ko-KR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질문</a:t>
            </a:r>
            <a:r>
              <a:rPr kumimoji="0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) A</a:t>
            </a:r>
            <a:r>
              <a:rPr kumimoji="0" lang="ko-KR" alt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의 일부를 제거 한다면 어떨까</a:t>
            </a:r>
            <a:r>
              <a:rPr kumimoji="0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?</a:t>
            </a:r>
            <a:endParaRPr kumimoji="0" lang="en-US" altLang="ko-KR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ex) </a:t>
            </a:r>
            <a:r>
              <a:rPr kumimoji="0" lang="ko-KR" altLang="en-US" sz="9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전화기의 선을 없앤다면 어떨까</a:t>
            </a:r>
            <a:r>
              <a:rPr kumimoji="0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?</a:t>
            </a:r>
            <a:endParaRPr kumimoji="0" lang="en-US" altLang="ko-KR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9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장갑에서 손가락 부분을 없앤다면 어떨까</a:t>
            </a:r>
            <a:r>
              <a:rPr kumimoji="0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?</a:t>
            </a:r>
            <a:endParaRPr kumimoji="0" lang="en-US" altLang="ko-KR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9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전화기의 안테나를 없앤다면 어떨까</a:t>
            </a:r>
            <a:r>
              <a:rPr kumimoji="0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?</a:t>
            </a:r>
            <a:endParaRPr kumimoji="0" lang="en-US" altLang="ko-KR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</a:t>
            </a:r>
            <a:endParaRPr kumimoji="0" lang="en-US" altLang="ko-KR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⑥  </a:t>
            </a:r>
            <a:r>
              <a:rPr kumimoji="0" lang="en-US" altLang="ko-KR" sz="9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Reverse </a:t>
            </a:r>
            <a:r>
              <a:rPr kumimoji="0" lang="ko-KR" altLang="en-US" sz="9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반전하기</a:t>
            </a:r>
            <a:r>
              <a:rPr kumimoji="0" lang="en-US" altLang="ko-KR" sz="9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, Rearrange </a:t>
            </a:r>
            <a:r>
              <a:rPr kumimoji="0" lang="ko-KR" altLang="en-US" sz="9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재정렬하기</a:t>
            </a:r>
            <a:r>
              <a:rPr kumimoji="0" lang="ko-KR" alt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 </a:t>
            </a:r>
            <a:endParaRPr kumimoji="0" lang="ko-KR" altLang="en-US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• </a:t>
            </a:r>
            <a:r>
              <a:rPr kumimoji="0" lang="ko-KR" alt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어떤 것의 순서</a:t>
            </a:r>
            <a:r>
              <a:rPr kumimoji="0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, </a:t>
            </a:r>
            <a:r>
              <a:rPr kumimoji="0" lang="ko-KR" alt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위치</a:t>
            </a:r>
            <a:r>
              <a:rPr kumimoji="0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, </a:t>
            </a:r>
            <a:r>
              <a:rPr kumimoji="0" lang="ko-KR" alt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기능</a:t>
            </a:r>
            <a:r>
              <a:rPr kumimoji="0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, </a:t>
            </a:r>
            <a:r>
              <a:rPr kumimoji="0" lang="ko-KR" alt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모양 등을 바꾸거나 재정렬하여 새로운 것을 생각해 볼 수 있도록 하는 질문이다</a:t>
            </a:r>
            <a:r>
              <a:rPr kumimoji="0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  <a:endParaRPr kumimoji="0" lang="en-US" altLang="ko-KR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• </a:t>
            </a:r>
            <a:r>
              <a:rPr kumimoji="0" lang="ko-KR" alt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질문</a:t>
            </a:r>
            <a:r>
              <a:rPr kumimoji="0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) AB</a:t>
            </a:r>
            <a:r>
              <a:rPr kumimoji="0" lang="ko-KR" alt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를 </a:t>
            </a:r>
            <a:r>
              <a:rPr kumimoji="0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BA</a:t>
            </a:r>
            <a:r>
              <a:rPr kumimoji="0" lang="ko-KR" alt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로 바꾸면 어떨까</a:t>
            </a:r>
            <a:r>
              <a:rPr kumimoji="0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? A</a:t>
            </a:r>
            <a:r>
              <a:rPr kumimoji="0" lang="ko-KR" alt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의 역할을 바꾸면 어떨까</a:t>
            </a:r>
            <a:r>
              <a:rPr kumimoji="0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?</a:t>
            </a:r>
            <a:endParaRPr kumimoji="0" lang="en-US" altLang="ko-KR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ex) </a:t>
            </a:r>
            <a:r>
              <a:rPr kumimoji="0" lang="ko-KR" altLang="en-US" sz="9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장갑을 역방향 또는 재구조화하여 발가락 양말을 개발했다</a:t>
            </a:r>
            <a:r>
              <a:rPr kumimoji="0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  <a:endParaRPr kumimoji="0" lang="en-US" altLang="ko-KR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9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김밥의 김과 밥의 위치가 바뀌면 누드 김밥이 된다</a:t>
            </a:r>
            <a:r>
              <a:rPr kumimoji="0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  <a:endParaRPr kumimoji="0" lang="en-US" altLang="ko-KR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4303670"/>
              </p:ext>
            </p:extLst>
          </p:nvPr>
        </p:nvGraphicFramePr>
        <p:xfrm>
          <a:off x="7029179" y="895095"/>
          <a:ext cx="5015501" cy="544068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542630">
                  <a:extLst>
                    <a:ext uri="{9D8B030D-6E8A-4147-A177-3AD203B41FA5}">
                      <a16:colId xmlns:a16="http://schemas.microsoft.com/office/drawing/2014/main" val="1135425107"/>
                    </a:ext>
                  </a:extLst>
                </a:gridCol>
                <a:gridCol w="1018471">
                  <a:extLst>
                    <a:ext uri="{9D8B030D-6E8A-4147-A177-3AD203B41FA5}">
                      <a16:colId xmlns:a16="http://schemas.microsoft.com/office/drawing/2014/main" val="1997629243"/>
                    </a:ext>
                  </a:extLst>
                </a:gridCol>
                <a:gridCol w="3454400">
                  <a:extLst>
                    <a:ext uri="{9D8B030D-6E8A-4147-A177-3AD203B41FA5}">
                      <a16:colId xmlns:a16="http://schemas.microsoft.com/office/drawing/2014/main" val="2288780116"/>
                    </a:ext>
                  </a:extLst>
                </a:gridCol>
              </a:tblGrid>
              <a:tr h="1960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1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S </a:t>
                      </a:r>
                      <a:r>
                        <a:rPr lang="ko-KR" altLang="en-US" sz="1500" dirty="0" smtClean="0"/>
                        <a:t>대체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대체할 사람</a:t>
                      </a:r>
                      <a:r>
                        <a:rPr lang="en-US" altLang="ko-KR" sz="1500" dirty="0" smtClean="0"/>
                        <a:t>, </a:t>
                      </a:r>
                      <a:r>
                        <a:rPr lang="ko-KR" altLang="en-US" sz="1500" dirty="0" smtClean="0"/>
                        <a:t>물품</a:t>
                      </a:r>
                      <a:r>
                        <a:rPr lang="en-US" altLang="ko-KR" sz="1500" dirty="0" smtClean="0"/>
                        <a:t>, </a:t>
                      </a:r>
                      <a:r>
                        <a:rPr lang="ko-KR" altLang="en-US" sz="1500" dirty="0" smtClean="0"/>
                        <a:t>방법</a:t>
                      </a:r>
                      <a:r>
                        <a:rPr lang="en-US" altLang="ko-KR" sz="1500" dirty="0" smtClean="0"/>
                        <a:t>, </a:t>
                      </a:r>
                      <a:r>
                        <a:rPr lang="ko-KR" altLang="en-US" sz="1500" dirty="0" smtClean="0"/>
                        <a:t>재료</a:t>
                      </a:r>
                      <a:r>
                        <a:rPr lang="en-US" altLang="ko-KR" sz="1500" dirty="0" smtClean="0"/>
                        <a:t>, </a:t>
                      </a:r>
                      <a:r>
                        <a:rPr lang="ko-KR" altLang="en-US" sz="1500" dirty="0" smtClean="0"/>
                        <a:t>장소</a:t>
                      </a:r>
                      <a:r>
                        <a:rPr lang="en-US" altLang="ko-KR" sz="1500" dirty="0" smtClean="0"/>
                        <a:t>, </a:t>
                      </a:r>
                      <a:r>
                        <a:rPr lang="ko-KR" altLang="en-US" sz="1500" dirty="0" smtClean="0"/>
                        <a:t>과정은 없는가</a:t>
                      </a:r>
                      <a:r>
                        <a:rPr lang="en-US" altLang="ko-KR" sz="1500" dirty="0" smtClean="0"/>
                        <a:t>?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9102760"/>
                  </a:ext>
                </a:extLst>
              </a:tr>
              <a:tr h="1960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2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C </a:t>
                      </a:r>
                      <a:r>
                        <a:rPr lang="ko-KR" altLang="en-US" sz="1500" dirty="0" smtClean="0"/>
                        <a:t>결합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목적</a:t>
                      </a:r>
                      <a:r>
                        <a:rPr lang="en-US" altLang="ko-KR" sz="1500" dirty="0" smtClean="0"/>
                        <a:t>, </a:t>
                      </a:r>
                      <a:r>
                        <a:rPr lang="ko-KR" altLang="en-US" sz="1500" dirty="0" smtClean="0"/>
                        <a:t>아이디어를 조합한다면</a:t>
                      </a:r>
                      <a:r>
                        <a:rPr lang="en-US" altLang="ko-KR" sz="1500" dirty="0" smtClean="0"/>
                        <a:t>?</a:t>
                      </a:r>
                    </a:p>
                    <a:p>
                      <a:pPr latinLnBrk="1"/>
                      <a:r>
                        <a:rPr lang="ko-KR" altLang="en-US" sz="1500" dirty="0" smtClean="0"/>
                        <a:t>다른 물체나 부품과 결합한다면</a:t>
                      </a:r>
                      <a:r>
                        <a:rPr lang="en-US" altLang="ko-KR" sz="1500" dirty="0" smtClean="0"/>
                        <a:t>?</a:t>
                      </a:r>
                    </a:p>
                    <a:p>
                      <a:pPr latinLnBrk="1"/>
                      <a:r>
                        <a:rPr lang="ko-KR" altLang="en-US" sz="1500" dirty="0" smtClean="0"/>
                        <a:t>어떤 재료를 결합한다면</a:t>
                      </a:r>
                      <a:r>
                        <a:rPr lang="en-US" altLang="ko-KR" sz="1500" dirty="0" smtClean="0"/>
                        <a:t>?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9219739"/>
                  </a:ext>
                </a:extLst>
              </a:tr>
              <a:tr h="1960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3</a:t>
                      </a:r>
                      <a:endParaRPr lang="ko-KR" altLang="en-US" sz="150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A </a:t>
                      </a:r>
                      <a:r>
                        <a:rPr lang="ko-KR" altLang="en-US" sz="150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응용</a:t>
                      </a:r>
                      <a:endParaRPr lang="ko-KR" altLang="en-US" sz="150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50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7191115"/>
                  </a:ext>
                </a:extLst>
              </a:tr>
              <a:tr h="1960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4</a:t>
                      </a:r>
                      <a:endParaRPr lang="ko-KR" altLang="en-US" sz="150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M </a:t>
                      </a:r>
                      <a:r>
                        <a:rPr lang="ko-KR" altLang="en-US" sz="150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수정</a:t>
                      </a:r>
                      <a:r>
                        <a:rPr lang="en-US" altLang="ko-KR" sz="150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150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확대</a:t>
                      </a:r>
                      <a:r>
                        <a:rPr lang="en-US" altLang="ko-KR" sz="150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150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축소</a:t>
                      </a:r>
                      <a:endParaRPr lang="ko-KR" altLang="en-US" sz="150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크기를 확대 혹은 축소한다면</a:t>
                      </a:r>
                      <a:r>
                        <a:rPr lang="en-US" altLang="ko-KR" sz="1500" dirty="0" smtClean="0"/>
                        <a:t>?</a:t>
                      </a:r>
                    </a:p>
                    <a:p>
                      <a:pPr latinLnBrk="1"/>
                      <a:r>
                        <a:rPr lang="ko-KR" altLang="en-US" sz="1500" dirty="0" smtClean="0"/>
                        <a:t>길거나 넓게 한다면</a:t>
                      </a:r>
                      <a:r>
                        <a:rPr lang="en-US" altLang="ko-KR" sz="1500" dirty="0" smtClean="0"/>
                        <a:t>?</a:t>
                      </a:r>
                    </a:p>
                    <a:p>
                      <a:pPr latinLnBrk="1"/>
                      <a:r>
                        <a:rPr lang="ko-KR" altLang="en-US" sz="1500" dirty="0" smtClean="0"/>
                        <a:t>두껍거나 얇게 한다면</a:t>
                      </a:r>
                      <a:r>
                        <a:rPr lang="en-US" altLang="ko-KR" sz="1500" dirty="0" smtClean="0"/>
                        <a:t>?</a:t>
                      </a:r>
                    </a:p>
                    <a:p>
                      <a:pPr latinLnBrk="1"/>
                      <a:r>
                        <a:rPr lang="ko-KR" altLang="en-US" sz="1500" dirty="0" smtClean="0"/>
                        <a:t>시간을 단축하면 어떨까</a:t>
                      </a:r>
                      <a:r>
                        <a:rPr lang="en-US" altLang="ko-KR" sz="1500" dirty="0" smtClean="0"/>
                        <a:t>?</a:t>
                      </a:r>
                    </a:p>
                    <a:p>
                      <a:pPr latinLnBrk="1"/>
                      <a:r>
                        <a:rPr lang="ko-KR" altLang="en-US" sz="1500" dirty="0" smtClean="0"/>
                        <a:t>무겁거나 가볍게 한다면</a:t>
                      </a:r>
                      <a:r>
                        <a:rPr lang="en-US" altLang="ko-KR" sz="1500" dirty="0" smtClean="0"/>
                        <a:t>?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2546553"/>
                  </a:ext>
                </a:extLst>
              </a:tr>
              <a:tr h="1960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5</a:t>
                      </a:r>
                      <a:endParaRPr lang="ko-KR" altLang="en-US" sz="150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P </a:t>
                      </a:r>
                      <a:r>
                        <a:rPr lang="ko-KR" altLang="en-US" sz="150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다른 용도</a:t>
                      </a:r>
                      <a:endParaRPr lang="ko-KR" altLang="en-US" sz="150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다른 용도로 사용한다면</a:t>
                      </a:r>
                      <a:r>
                        <a:rPr lang="en-US" altLang="ko-KR" sz="1500" dirty="0" smtClean="0"/>
                        <a:t>?</a:t>
                      </a:r>
                    </a:p>
                    <a:p>
                      <a:pPr latinLnBrk="1"/>
                      <a:r>
                        <a:rPr lang="ko-KR" altLang="en-US" sz="1500" dirty="0" smtClean="0"/>
                        <a:t>다른 사용자가 사용한다면</a:t>
                      </a:r>
                      <a:r>
                        <a:rPr lang="en-US" altLang="ko-KR" sz="1500" dirty="0" smtClean="0"/>
                        <a:t>?</a:t>
                      </a:r>
                    </a:p>
                    <a:p>
                      <a:pPr latinLnBrk="1"/>
                      <a:r>
                        <a:rPr lang="ko-KR" altLang="en-US" sz="1500" dirty="0" smtClean="0"/>
                        <a:t>수정하여 다른 곳에 사용한다면</a:t>
                      </a:r>
                      <a:r>
                        <a:rPr lang="en-US" altLang="ko-KR" sz="1500" dirty="0" smtClean="0"/>
                        <a:t>?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1955793"/>
                  </a:ext>
                </a:extLst>
              </a:tr>
              <a:tr h="1960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6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E </a:t>
                      </a:r>
                      <a:r>
                        <a:rPr lang="ko-KR" altLang="en-US" sz="1500" dirty="0" smtClean="0"/>
                        <a:t>제거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일부를 제거한다면</a:t>
                      </a:r>
                      <a:r>
                        <a:rPr lang="en-US" altLang="ko-KR" sz="1500" dirty="0" smtClean="0"/>
                        <a:t>?</a:t>
                      </a:r>
                    </a:p>
                    <a:p>
                      <a:pPr latinLnBrk="1"/>
                      <a:r>
                        <a:rPr lang="ko-KR" altLang="en-US" sz="1500" dirty="0" smtClean="0"/>
                        <a:t>단순화 할 수 있을까</a:t>
                      </a:r>
                      <a:r>
                        <a:rPr lang="en-US" altLang="ko-KR" sz="1500" dirty="0" smtClean="0"/>
                        <a:t>?</a:t>
                      </a:r>
                    </a:p>
                    <a:p>
                      <a:pPr latinLnBrk="1"/>
                      <a:r>
                        <a:rPr lang="ko-KR" altLang="en-US" sz="1500" dirty="0" smtClean="0"/>
                        <a:t>불필요한 부분을 제거한다면</a:t>
                      </a:r>
                      <a:r>
                        <a:rPr lang="en-US" altLang="ko-KR" sz="1500" dirty="0" smtClean="0"/>
                        <a:t>?</a:t>
                      </a:r>
                    </a:p>
                    <a:p>
                      <a:pPr latinLnBrk="1"/>
                      <a:r>
                        <a:rPr lang="ko-KR" altLang="en-US" sz="1500" dirty="0" smtClean="0"/>
                        <a:t>부품의 수를 줄일 수 있는가</a:t>
                      </a:r>
                      <a:r>
                        <a:rPr lang="en-US" altLang="ko-KR" sz="1500" dirty="0" smtClean="0"/>
                        <a:t>?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4532326"/>
                  </a:ext>
                </a:extLst>
              </a:tr>
              <a:tr h="1960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7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R </a:t>
                      </a:r>
                      <a:r>
                        <a:rPr lang="ko-KR" altLang="en-US" sz="1500" dirty="0" smtClean="0"/>
                        <a:t>반전</a:t>
                      </a:r>
                      <a:r>
                        <a:rPr lang="en-US" altLang="ko-KR" sz="1500" dirty="0" smtClean="0"/>
                        <a:t>/</a:t>
                      </a:r>
                      <a:r>
                        <a:rPr lang="ko-KR" altLang="en-US" sz="1500" dirty="0" smtClean="0"/>
                        <a:t>재배치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위아래를 거꾸로 하면 어떨까</a:t>
                      </a:r>
                      <a:r>
                        <a:rPr lang="en-US" altLang="ko-KR" sz="1500" dirty="0" smtClean="0"/>
                        <a:t>?</a:t>
                      </a:r>
                    </a:p>
                    <a:p>
                      <a:pPr latinLnBrk="1"/>
                      <a:r>
                        <a:rPr lang="ko-KR" altLang="en-US" sz="1500" dirty="0" smtClean="0"/>
                        <a:t>겉과 안을 거꾸로 하면 어떨까</a:t>
                      </a:r>
                      <a:r>
                        <a:rPr lang="en-US" altLang="ko-KR" sz="1500" dirty="0" smtClean="0"/>
                        <a:t>?</a:t>
                      </a:r>
                    </a:p>
                    <a:p>
                      <a:pPr latinLnBrk="1"/>
                      <a:r>
                        <a:rPr lang="ko-KR" altLang="en-US" sz="1500" dirty="0" smtClean="0"/>
                        <a:t>역할과 순서를 바꾸면 어떨까</a:t>
                      </a:r>
                      <a:r>
                        <a:rPr lang="en-US" altLang="ko-KR" sz="1500" dirty="0" smtClean="0"/>
                        <a:t>?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46115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869801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0302328"/>
              </p:ext>
            </p:extLst>
          </p:nvPr>
        </p:nvGraphicFramePr>
        <p:xfrm>
          <a:off x="8625839" y="67055"/>
          <a:ext cx="3241041" cy="352044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350650">
                  <a:extLst>
                    <a:ext uri="{9D8B030D-6E8A-4147-A177-3AD203B41FA5}">
                      <a16:colId xmlns:a16="http://schemas.microsoft.com/office/drawing/2014/main" val="1135425107"/>
                    </a:ext>
                  </a:extLst>
                </a:gridCol>
                <a:gridCol w="658141">
                  <a:extLst>
                    <a:ext uri="{9D8B030D-6E8A-4147-A177-3AD203B41FA5}">
                      <a16:colId xmlns:a16="http://schemas.microsoft.com/office/drawing/2014/main" val="1997629243"/>
                    </a:ext>
                  </a:extLst>
                </a:gridCol>
                <a:gridCol w="2232250">
                  <a:extLst>
                    <a:ext uri="{9D8B030D-6E8A-4147-A177-3AD203B41FA5}">
                      <a16:colId xmlns:a16="http://schemas.microsoft.com/office/drawing/2014/main" val="2288780116"/>
                    </a:ext>
                  </a:extLst>
                </a:gridCol>
              </a:tblGrid>
              <a:tr h="1960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dirty="0" smtClean="0"/>
                        <a:t>1</a:t>
                      </a:r>
                      <a:endParaRPr lang="ko-KR" altLang="en-US" sz="9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dirty="0" smtClean="0"/>
                        <a:t>S </a:t>
                      </a:r>
                      <a:r>
                        <a:rPr lang="ko-KR" altLang="en-US" sz="900" b="0" dirty="0" smtClean="0"/>
                        <a:t>대체</a:t>
                      </a:r>
                      <a:endParaRPr lang="ko-KR" altLang="en-US" sz="9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 dirty="0" smtClean="0"/>
                        <a:t>대체할 사람</a:t>
                      </a:r>
                      <a:r>
                        <a:rPr lang="en-US" altLang="ko-KR" sz="900" b="0" dirty="0" smtClean="0"/>
                        <a:t>, </a:t>
                      </a:r>
                      <a:r>
                        <a:rPr lang="ko-KR" altLang="en-US" sz="900" b="0" dirty="0" smtClean="0"/>
                        <a:t>물품</a:t>
                      </a:r>
                      <a:r>
                        <a:rPr lang="en-US" altLang="ko-KR" sz="900" b="0" dirty="0" smtClean="0"/>
                        <a:t>, </a:t>
                      </a:r>
                      <a:r>
                        <a:rPr lang="ko-KR" altLang="en-US" sz="900" b="0" dirty="0" smtClean="0"/>
                        <a:t>방법</a:t>
                      </a:r>
                      <a:r>
                        <a:rPr lang="en-US" altLang="ko-KR" sz="900" b="0" dirty="0" smtClean="0"/>
                        <a:t>, </a:t>
                      </a:r>
                      <a:r>
                        <a:rPr lang="ko-KR" altLang="en-US" sz="900" b="0" dirty="0" smtClean="0"/>
                        <a:t>재료</a:t>
                      </a:r>
                      <a:r>
                        <a:rPr lang="en-US" altLang="ko-KR" sz="900" b="0" dirty="0" smtClean="0"/>
                        <a:t>, </a:t>
                      </a:r>
                      <a:r>
                        <a:rPr lang="ko-KR" altLang="en-US" sz="900" b="0" dirty="0" smtClean="0"/>
                        <a:t>장소</a:t>
                      </a:r>
                      <a:r>
                        <a:rPr lang="en-US" altLang="ko-KR" sz="900" b="0" dirty="0" smtClean="0"/>
                        <a:t>, </a:t>
                      </a:r>
                      <a:r>
                        <a:rPr lang="ko-KR" altLang="en-US" sz="900" b="0" dirty="0" smtClean="0"/>
                        <a:t>과정은 없는가</a:t>
                      </a:r>
                      <a:r>
                        <a:rPr lang="en-US" altLang="ko-KR" sz="900" b="0" dirty="0" smtClean="0"/>
                        <a:t>?</a:t>
                      </a:r>
                      <a:endParaRPr lang="ko-KR" altLang="en-US" sz="9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9102760"/>
                  </a:ext>
                </a:extLst>
              </a:tr>
              <a:tr h="1960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dirty="0" smtClean="0"/>
                        <a:t>2</a:t>
                      </a:r>
                      <a:endParaRPr lang="ko-KR" altLang="en-US" sz="9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dirty="0" smtClean="0"/>
                        <a:t>C </a:t>
                      </a:r>
                      <a:r>
                        <a:rPr lang="ko-KR" altLang="en-US" sz="900" b="0" dirty="0" smtClean="0"/>
                        <a:t>결합</a:t>
                      </a:r>
                      <a:endParaRPr lang="ko-KR" altLang="en-US" sz="9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 dirty="0" smtClean="0"/>
                        <a:t>목적</a:t>
                      </a:r>
                      <a:r>
                        <a:rPr lang="en-US" altLang="ko-KR" sz="900" b="0" dirty="0" smtClean="0"/>
                        <a:t>, </a:t>
                      </a:r>
                      <a:r>
                        <a:rPr lang="ko-KR" altLang="en-US" sz="900" b="0" dirty="0" smtClean="0"/>
                        <a:t>아이디어를 조합한다면</a:t>
                      </a:r>
                      <a:r>
                        <a:rPr lang="en-US" altLang="ko-KR" sz="900" b="0" dirty="0" smtClean="0"/>
                        <a:t>?</a:t>
                      </a:r>
                    </a:p>
                    <a:p>
                      <a:pPr latinLnBrk="1"/>
                      <a:r>
                        <a:rPr lang="ko-KR" altLang="en-US" sz="900" b="0" dirty="0" smtClean="0"/>
                        <a:t>다른 물체나 부품과 결합한다면</a:t>
                      </a:r>
                      <a:r>
                        <a:rPr lang="en-US" altLang="ko-KR" sz="900" b="0" dirty="0" smtClean="0"/>
                        <a:t>?</a:t>
                      </a:r>
                    </a:p>
                    <a:p>
                      <a:pPr latinLnBrk="1"/>
                      <a:r>
                        <a:rPr lang="ko-KR" altLang="en-US" sz="900" b="0" dirty="0" smtClean="0"/>
                        <a:t>어떤 재료를 결합한다면</a:t>
                      </a:r>
                      <a:r>
                        <a:rPr lang="en-US" altLang="ko-KR" sz="900" b="0" dirty="0" smtClean="0"/>
                        <a:t>?</a:t>
                      </a:r>
                      <a:endParaRPr lang="ko-KR" altLang="en-US" sz="9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9219739"/>
                  </a:ext>
                </a:extLst>
              </a:tr>
              <a:tr h="1960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3</a:t>
                      </a:r>
                      <a:endParaRPr lang="ko-KR" altLang="en-US" sz="900" b="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A </a:t>
                      </a:r>
                      <a:r>
                        <a:rPr lang="ko-KR" altLang="en-US" sz="900" b="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응용</a:t>
                      </a:r>
                      <a:endParaRPr lang="ko-KR" altLang="en-US" sz="900" b="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900" b="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7191115"/>
                  </a:ext>
                </a:extLst>
              </a:tr>
              <a:tr h="1960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4</a:t>
                      </a:r>
                      <a:endParaRPr lang="ko-KR" altLang="en-US" sz="900" b="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M </a:t>
                      </a:r>
                      <a:r>
                        <a:rPr lang="ko-KR" altLang="en-US" sz="900" b="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수정</a:t>
                      </a:r>
                      <a:r>
                        <a:rPr lang="en-US" altLang="ko-KR" sz="900" b="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900" b="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확대</a:t>
                      </a:r>
                      <a:r>
                        <a:rPr lang="en-US" altLang="ko-KR" sz="900" b="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900" b="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축소</a:t>
                      </a:r>
                      <a:endParaRPr lang="ko-KR" altLang="en-US" sz="900" b="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 dirty="0" smtClean="0"/>
                        <a:t>크기를 확대 혹은 축소한다면</a:t>
                      </a:r>
                      <a:r>
                        <a:rPr lang="en-US" altLang="ko-KR" sz="900" b="0" dirty="0" smtClean="0"/>
                        <a:t>?</a:t>
                      </a:r>
                    </a:p>
                    <a:p>
                      <a:pPr latinLnBrk="1"/>
                      <a:r>
                        <a:rPr lang="ko-KR" altLang="en-US" sz="900" b="0" dirty="0" smtClean="0"/>
                        <a:t>길거나 넓게 한다면</a:t>
                      </a:r>
                      <a:r>
                        <a:rPr lang="en-US" altLang="ko-KR" sz="900" b="0" dirty="0" smtClean="0"/>
                        <a:t>?</a:t>
                      </a:r>
                    </a:p>
                    <a:p>
                      <a:pPr latinLnBrk="1"/>
                      <a:r>
                        <a:rPr lang="ko-KR" altLang="en-US" sz="900" b="0" dirty="0" smtClean="0"/>
                        <a:t>두껍거나 얇게 한다면</a:t>
                      </a:r>
                      <a:r>
                        <a:rPr lang="en-US" altLang="ko-KR" sz="900" b="0" dirty="0" smtClean="0"/>
                        <a:t>?</a:t>
                      </a:r>
                    </a:p>
                    <a:p>
                      <a:pPr latinLnBrk="1"/>
                      <a:r>
                        <a:rPr lang="ko-KR" altLang="en-US" sz="900" b="0" dirty="0" smtClean="0"/>
                        <a:t>시간을 단축하면 어떨까</a:t>
                      </a:r>
                      <a:r>
                        <a:rPr lang="en-US" altLang="ko-KR" sz="900" b="0" dirty="0" smtClean="0"/>
                        <a:t>?</a:t>
                      </a:r>
                    </a:p>
                    <a:p>
                      <a:pPr latinLnBrk="1"/>
                      <a:r>
                        <a:rPr lang="ko-KR" altLang="en-US" sz="900" b="0" dirty="0" smtClean="0"/>
                        <a:t>무겁거나 가볍게 한다면</a:t>
                      </a:r>
                      <a:r>
                        <a:rPr lang="en-US" altLang="ko-KR" sz="900" b="0" dirty="0" smtClean="0"/>
                        <a:t>?</a:t>
                      </a:r>
                      <a:endParaRPr lang="ko-KR" altLang="en-US" sz="9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2546553"/>
                  </a:ext>
                </a:extLst>
              </a:tr>
              <a:tr h="1960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5</a:t>
                      </a:r>
                      <a:endParaRPr lang="ko-KR" altLang="en-US" sz="900" b="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P </a:t>
                      </a:r>
                      <a:r>
                        <a:rPr lang="ko-KR" altLang="en-US" sz="900" b="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다른 용도</a:t>
                      </a:r>
                      <a:endParaRPr lang="ko-KR" altLang="en-US" sz="900" b="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 dirty="0" smtClean="0"/>
                        <a:t>다른 용도로 사용한다면</a:t>
                      </a:r>
                      <a:r>
                        <a:rPr lang="en-US" altLang="ko-KR" sz="900" b="0" dirty="0" smtClean="0"/>
                        <a:t>?</a:t>
                      </a:r>
                    </a:p>
                    <a:p>
                      <a:pPr latinLnBrk="1"/>
                      <a:r>
                        <a:rPr lang="ko-KR" altLang="en-US" sz="900" b="0" dirty="0" smtClean="0"/>
                        <a:t>다른 사용자가 사용한다면</a:t>
                      </a:r>
                      <a:r>
                        <a:rPr lang="en-US" altLang="ko-KR" sz="900" b="0" dirty="0" smtClean="0"/>
                        <a:t>?</a:t>
                      </a:r>
                    </a:p>
                    <a:p>
                      <a:pPr latinLnBrk="1"/>
                      <a:r>
                        <a:rPr lang="ko-KR" altLang="en-US" sz="900" b="0" dirty="0" smtClean="0"/>
                        <a:t>수정하여 다른 곳에 사용한다면</a:t>
                      </a:r>
                      <a:r>
                        <a:rPr lang="en-US" altLang="ko-KR" sz="900" b="0" dirty="0" smtClean="0"/>
                        <a:t>?</a:t>
                      </a:r>
                      <a:endParaRPr lang="ko-KR" altLang="en-US" sz="9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1955793"/>
                  </a:ext>
                </a:extLst>
              </a:tr>
              <a:tr h="1960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dirty="0" smtClean="0"/>
                        <a:t>6</a:t>
                      </a:r>
                      <a:endParaRPr lang="ko-KR" altLang="en-US" sz="9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dirty="0" smtClean="0"/>
                        <a:t>E </a:t>
                      </a:r>
                      <a:r>
                        <a:rPr lang="ko-KR" altLang="en-US" sz="900" b="0" dirty="0" smtClean="0"/>
                        <a:t>제거</a:t>
                      </a:r>
                      <a:endParaRPr lang="ko-KR" altLang="en-US" sz="9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 dirty="0" smtClean="0"/>
                        <a:t>일부를 제거한다면</a:t>
                      </a:r>
                      <a:r>
                        <a:rPr lang="en-US" altLang="ko-KR" sz="900" b="0" dirty="0" smtClean="0"/>
                        <a:t>?</a:t>
                      </a:r>
                    </a:p>
                    <a:p>
                      <a:pPr latinLnBrk="1"/>
                      <a:r>
                        <a:rPr lang="ko-KR" altLang="en-US" sz="900" b="0" dirty="0" smtClean="0"/>
                        <a:t>단순화 할 수 있을까</a:t>
                      </a:r>
                      <a:r>
                        <a:rPr lang="en-US" altLang="ko-KR" sz="900" b="0" dirty="0" smtClean="0"/>
                        <a:t>?</a:t>
                      </a:r>
                    </a:p>
                    <a:p>
                      <a:pPr latinLnBrk="1"/>
                      <a:r>
                        <a:rPr lang="ko-KR" altLang="en-US" sz="900" b="0" dirty="0" smtClean="0"/>
                        <a:t>불필요한 부분을 제거한다면</a:t>
                      </a:r>
                      <a:r>
                        <a:rPr lang="en-US" altLang="ko-KR" sz="900" b="0" dirty="0" smtClean="0"/>
                        <a:t>?</a:t>
                      </a:r>
                    </a:p>
                    <a:p>
                      <a:pPr latinLnBrk="1"/>
                      <a:r>
                        <a:rPr lang="ko-KR" altLang="en-US" sz="900" b="0" dirty="0" smtClean="0"/>
                        <a:t>부품의 수를 줄일 수 있는가</a:t>
                      </a:r>
                      <a:r>
                        <a:rPr lang="en-US" altLang="ko-KR" sz="900" b="0" dirty="0" smtClean="0"/>
                        <a:t>?</a:t>
                      </a:r>
                      <a:endParaRPr lang="ko-KR" altLang="en-US" sz="9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4532326"/>
                  </a:ext>
                </a:extLst>
              </a:tr>
              <a:tr h="1960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dirty="0" smtClean="0"/>
                        <a:t>7</a:t>
                      </a:r>
                      <a:endParaRPr lang="ko-KR" altLang="en-US" sz="9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dirty="0" smtClean="0"/>
                        <a:t>R </a:t>
                      </a:r>
                      <a:r>
                        <a:rPr lang="ko-KR" altLang="en-US" sz="900" b="0" dirty="0" smtClean="0"/>
                        <a:t>반전</a:t>
                      </a:r>
                      <a:r>
                        <a:rPr lang="en-US" altLang="ko-KR" sz="900" b="0" dirty="0" smtClean="0"/>
                        <a:t>/</a:t>
                      </a:r>
                      <a:r>
                        <a:rPr lang="ko-KR" altLang="en-US" sz="900" b="0" dirty="0" smtClean="0"/>
                        <a:t>재배치</a:t>
                      </a:r>
                      <a:endParaRPr lang="ko-KR" altLang="en-US" sz="9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 dirty="0" smtClean="0"/>
                        <a:t>위아래를 거꾸로 하면 어떨까</a:t>
                      </a:r>
                      <a:r>
                        <a:rPr lang="en-US" altLang="ko-KR" sz="900" b="0" dirty="0" smtClean="0"/>
                        <a:t>?</a:t>
                      </a:r>
                    </a:p>
                    <a:p>
                      <a:pPr latinLnBrk="1"/>
                      <a:r>
                        <a:rPr lang="ko-KR" altLang="en-US" sz="900" b="0" dirty="0" smtClean="0"/>
                        <a:t>겉과 안을 거꾸로 하면 어떨까</a:t>
                      </a:r>
                      <a:r>
                        <a:rPr lang="en-US" altLang="ko-KR" sz="900" b="0" dirty="0" smtClean="0"/>
                        <a:t>?</a:t>
                      </a:r>
                    </a:p>
                    <a:p>
                      <a:pPr latinLnBrk="1"/>
                      <a:r>
                        <a:rPr lang="ko-KR" altLang="en-US" sz="900" b="0" dirty="0" smtClean="0"/>
                        <a:t>역할과 순서를 바꾸면 어떨까</a:t>
                      </a:r>
                      <a:r>
                        <a:rPr lang="en-US" altLang="ko-KR" sz="900" b="0" dirty="0" smtClean="0"/>
                        <a:t>?</a:t>
                      </a:r>
                      <a:endParaRPr lang="ko-KR" altLang="en-US" sz="9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4611580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5167083"/>
              </p:ext>
            </p:extLst>
          </p:nvPr>
        </p:nvGraphicFramePr>
        <p:xfrm>
          <a:off x="284513" y="67055"/>
          <a:ext cx="8117806" cy="370332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378325">
                  <a:extLst>
                    <a:ext uri="{9D8B030D-6E8A-4147-A177-3AD203B41FA5}">
                      <a16:colId xmlns:a16="http://schemas.microsoft.com/office/drawing/2014/main" val="1135425107"/>
                    </a:ext>
                  </a:extLst>
                </a:gridCol>
                <a:gridCol w="1098587">
                  <a:extLst>
                    <a:ext uri="{9D8B030D-6E8A-4147-A177-3AD203B41FA5}">
                      <a16:colId xmlns:a16="http://schemas.microsoft.com/office/drawing/2014/main" val="1997629243"/>
                    </a:ext>
                  </a:extLst>
                </a:gridCol>
                <a:gridCol w="1200673">
                  <a:extLst>
                    <a:ext uri="{9D8B030D-6E8A-4147-A177-3AD203B41FA5}">
                      <a16:colId xmlns:a16="http://schemas.microsoft.com/office/drawing/2014/main" val="2288780116"/>
                    </a:ext>
                  </a:extLst>
                </a:gridCol>
                <a:gridCol w="2709485">
                  <a:extLst>
                    <a:ext uri="{9D8B030D-6E8A-4147-A177-3AD203B41FA5}">
                      <a16:colId xmlns:a16="http://schemas.microsoft.com/office/drawing/2014/main" val="3038364507"/>
                    </a:ext>
                  </a:extLst>
                </a:gridCol>
                <a:gridCol w="2730736">
                  <a:extLst>
                    <a:ext uri="{9D8B030D-6E8A-4147-A177-3AD203B41FA5}">
                      <a16:colId xmlns:a16="http://schemas.microsoft.com/office/drawing/2014/main" val="599424373"/>
                    </a:ext>
                  </a:extLst>
                </a:gridCol>
              </a:tblGrid>
              <a:tr h="1960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dirty="0" smtClean="0"/>
                        <a:t>1</a:t>
                      </a:r>
                      <a:endParaRPr lang="ko-KR" altLang="en-US" sz="9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 dirty="0" smtClean="0"/>
                        <a:t>전용 용도 바꾸기 </a:t>
                      </a:r>
                      <a:r>
                        <a:rPr lang="en-US" altLang="ko-KR" sz="900" b="0" dirty="0" smtClean="0"/>
                        <a:t>Diversion</a:t>
                      </a:r>
                      <a:endParaRPr lang="ko-KR" altLang="en-US" sz="9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 dirty="0" smtClean="0"/>
                        <a:t>다른</a:t>
                      </a:r>
                      <a:r>
                        <a:rPr lang="ko-KR" altLang="en-US" sz="900" b="0" baseline="0" dirty="0" smtClean="0"/>
                        <a:t> 용도로</a:t>
                      </a:r>
                      <a:r>
                        <a:rPr lang="ko-KR" altLang="en-US" sz="900" b="0" dirty="0" smtClean="0"/>
                        <a:t> 사용할 수는 없을까</a:t>
                      </a:r>
                      <a:r>
                        <a:rPr lang="en-US" altLang="ko-KR" sz="900" b="0" dirty="0" smtClean="0"/>
                        <a:t>?</a:t>
                      </a:r>
                      <a:endParaRPr lang="ko-KR" altLang="en-US" sz="9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 dirty="0" smtClean="0"/>
                        <a:t>기존에 있던 것을 개량해 다른 용도로 사용할 수 있는지 생각해볼까요</a:t>
                      </a:r>
                      <a:r>
                        <a:rPr lang="en-US" altLang="ko-KR" sz="900" b="0" dirty="0" smtClean="0"/>
                        <a:t>?</a:t>
                      </a:r>
                      <a:endParaRPr lang="ko-KR" altLang="en-US" sz="9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9102760"/>
                  </a:ext>
                </a:extLst>
              </a:tr>
              <a:tr h="1960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dirty="0" smtClean="0"/>
                        <a:t>2</a:t>
                      </a:r>
                      <a:endParaRPr lang="ko-KR" altLang="en-US" sz="9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 dirty="0" smtClean="0"/>
                        <a:t>차용 </a:t>
                      </a:r>
                      <a:r>
                        <a:rPr lang="en-US" altLang="ko-KR" sz="900" b="0" dirty="0" smtClean="0"/>
                        <a:t>Borrowing</a:t>
                      </a:r>
                      <a:endParaRPr lang="ko-KR" altLang="en-US" sz="9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 dirty="0" smtClean="0"/>
                        <a:t>다르게 응용해 볼 수는 없을까</a:t>
                      </a:r>
                      <a:r>
                        <a:rPr lang="en-US" altLang="ko-KR" sz="900" b="0" dirty="0" smtClean="0"/>
                        <a:t>?</a:t>
                      </a:r>
                      <a:endParaRPr lang="ko-KR" altLang="en-US" sz="9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 dirty="0" smtClean="0"/>
                        <a:t>아이디어를 빌릴 수 없는지</a:t>
                      </a:r>
                      <a:r>
                        <a:rPr lang="en-US" altLang="ko-KR" sz="900" b="0" dirty="0" smtClean="0"/>
                        <a:t>, </a:t>
                      </a:r>
                      <a:r>
                        <a:rPr lang="ko-KR" altLang="en-US" sz="900" b="0" dirty="0" smtClean="0"/>
                        <a:t>또는 </a:t>
                      </a:r>
                      <a:r>
                        <a:rPr lang="ko-KR" altLang="en-US" sz="900" b="0" dirty="0" err="1" smtClean="0"/>
                        <a:t>흉내낼</a:t>
                      </a:r>
                      <a:r>
                        <a:rPr lang="ko-KR" altLang="en-US" sz="900" b="0" dirty="0" smtClean="0"/>
                        <a:t> 수 있는 것은 없는지 생각해볼까요</a:t>
                      </a:r>
                      <a:r>
                        <a:rPr lang="en-US" altLang="ko-KR" sz="900" b="0" dirty="0" smtClean="0"/>
                        <a:t>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dirty="0" smtClean="0"/>
                        <a:t>‘</a:t>
                      </a:r>
                      <a:r>
                        <a:rPr lang="ko-KR" altLang="en-US" sz="900" b="0" dirty="0" err="1" smtClean="0"/>
                        <a:t>찍찍이</a:t>
                      </a:r>
                      <a:r>
                        <a:rPr lang="en-US" altLang="ko-KR" sz="900" b="0" dirty="0" smtClean="0"/>
                        <a:t>＇</a:t>
                      </a:r>
                      <a:r>
                        <a:rPr lang="ko-KR" altLang="en-US" sz="900" b="0" dirty="0" smtClean="0"/>
                        <a:t>로 불리는 </a:t>
                      </a:r>
                      <a:r>
                        <a:rPr lang="ko-KR" altLang="en-US" sz="900" b="0" dirty="0" err="1" smtClean="0"/>
                        <a:t>벨크로테이프는</a:t>
                      </a:r>
                      <a:r>
                        <a:rPr lang="ko-KR" altLang="en-US" sz="900" b="0" dirty="0" smtClean="0"/>
                        <a:t> 엉겅퀴 씨앗을 차용해 발명했어요</a:t>
                      </a:r>
                      <a:r>
                        <a:rPr lang="en-US" altLang="ko-KR" sz="900" b="0" dirty="0" smtClean="0"/>
                        <a:t>. </a:t>
                      </a:r>
                      <a:r>
                        <a:rPr lang="ko-KR" altLang="en-US" sz="900" b="0" dirty="0" smtClean="0"/>
                        <a:t>발명자인 </a:t>
                      </a:r>
                      <a:r>
                        <a:rPr lang="ko-KR" altLang="en-US" sz="900" b="0" dirty="0" err="1" smtClean="0"/>
                        <a:t>조르주</a:t>
                      </a:r>
                      <a:r>
                        <a:rPr lang="ko-KR" altLang="en-US" sz="900" b="0" dirty="0" smtClean="0"/>
                        <a:t> </a:t>
                      </a:r>
                      <a:r>
                        <a:rPr lang="ko-KR" altLang="en-US" sz="900" b="0" dirty="0" err="1" smtClean="0"/>
                        <a:t>도메스트랄은</a:t>
                      </a:r>
                      <a:r>
                        <a:rPr lang="ko-KR" altLang="en-US" sz="900" b="0" dirty="0" smtClean="0"/>
                        <a:t> </a:t>
                      </a:r>
                      <a:r>
                        <a:rPr lang="ko-KR" altLang="en-US" sz="900" b="0" dirty="0" err="1" smtClean="0"/>
                        <a:t>어느날</a:t>
                      </a:r>
                      <a:r>
                        <a:rPr lang="ko-KR" altLang="en-US" sz="900" b="0" dirty="0" smtClean="0"/>
                        <a:t> 강아지 털에 엉겅퀴 씨앗이 잔뜩 붙어있는 것을 보고 아이디어를 얻었다고 하네요</a:t>
                      </a:r>
                      <a:r>
                        <a:rPr lang="en-US" altLang="ko-KR" sz="900" b="0" dirty="0" smtClean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9219739"/>
                  </a:ext>
                </a:extLst>
              </a:tr>
              <a:tr h="1960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3</a:t>
                      </a:r>
                      <a:endParaRPr lang="ko-KR" altLang="en-US" sz="900" b="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변경 </a:t>
                      </a:r>
                      <a:r>
                        <a:rPr lang="en-US" altLang="ko-KR" sz="900" b="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Change</a:t>
                      </a:r>
                      <a:endParaRPr lang="ko-KR" altLang="en-US" sz="900" b="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 dirty="0" smtClean="0"/>
                        <a:t>다르게 변경해 보면 어떨까</a:t>
                      </a:r>
                      <a:r>
                        <a:rPr lang="en-US" altLang="ko-KR" sz="900" b="0" dirty="0" smtClean="0"/>
                        <a:t>?</a:t>
                      </a:r>
                      <a:endParaRPr lang="ko-KR" altLang="en-US" sz="9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 dirty="0" smtClean="0"/>
                        <a:t>의미</a:t>
                      </a:r>
                      <a:r>
                        <a:rPr lang="en-US" altLang="ko-KR" sz="900" b="0" dirty="0" smtClean="0"/>
                        <a:t>, </a:t>
                      </a:r>
                      <a:r>
                        <a:rPr lang="ko-KR" altLang="en-US" sz="900" b="0" dirty="0" smtClean="0"/>
                        <a:t>색</a:t>
                      </a:r>
                      <a:r>
                        <a:rPr lang="en-US" altLang="ko-KR" sz="900" b="0" dirty="0" smtClean="0"/>
                        <a:t>, </a:t>
                      </a:r>
                      <a:r>
                        <a:rPr lang="ko-KR" altLang="en-US" sz="900" b="0" dirty="0" smtClean="0"/>
                        <a:t>소리</a:t>
                      </a:r>
                      <a:r>
                        <a:rPr lang="en-US" altLang="ko-KR" sz="900" b="0" dirty="0" smtClean="0"/>
                        <a:t>, </a:t>
                      </a:r>
                      <a:r>
                        <a:rPr lang="ko-KR" altLang="en-US" sz="900" b="0" dirty="0" smtClean="0"/>
                        <a:t>움직임</a:t>
                      </a:r>
                      <a:r>
                        <a:rPr lang="en-US" altLang="ko-KR" sz="900" b="0" dirty="0" smtClean="0"/>
                        <a:t>, </a:t>
                      </a:r>
                      <a:r>
                        <a:rPr lang="ko-KR" altLang="en-US" sz="900" b="0" dirty="0" smtClean="0"/>
                        <a:t>형태</a:t>
                      </a:r>
                      <a:r>
                        <a:rPr lang="en-US" altLang="ko-KR" sz="900" b="0" dirty="0" smtClean="0"/>
                        <a:t>, </a:t>
                      </a:r>
                      <a:r>
                        <a:rPr lang="ko-KR" altLang="en-US" sz="900" b="0" dirty="0" smtClean="0"/>
                        <a:t>양식 등을 변화시켜볼까요</a:t>
                      </a:r>
                      <a:r>
                        <a:rPr lang="en-US" altLang="ko-KR" sz="900" b="0" dirty="0" smtClean="0"/>
                        <a:t>?</a:t>
                      </a:r>
                      <a:endParaRPr lang="ko-KR" altLang="en-US" sz="9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 dirty="0" smtClean="0"/>
                        <a:t>뻐꾸기 시계는 기존의 </a:t>
                      </a:r>
                      <a:r>
                        <a:rPr lang="ko-KR" altLang="en-US" sz="900" b="0" dirty="0" err="1" smtClean="0"/>
                        <a:t>괘종시계</a:t>
                      </a:r>
                      <a:r>
                        <a:rPr lang="ko-KR" altLang="en-US" sz="900" b="0" dirty="0" smtClean="0"/>
                        <a:t> 종소리를 뻐꾸기의 울음소리로 변경해서 전 세계적인 히트를 친 상품이랍니다</a:t>
                      </a:r>
                      <a:r>
                        <a:rPr lang="en-US" altLang="ko-KR" sz="900" b="0" dirty="0" smtClean="0"/>
                        <a:t>.</a:t>
                      </a:r>
                      <a:endParaRPr lang="ko-KR" altLang="en-US" sz="9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7191115"/>
                  </a:ext>
                </a:extLst>
              </a:tr>
              <a:tr h="1960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4</a:t>
                      </a:r>
                      <a:endParaRPr lang="ko-KR" altLang="en-US" sz="900" b="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확대 </a:t>
                      </a:r>
                      <a:r>
                        <a:rPr lang="en-US" altLang="ko-KR" sz="900" b="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Magnification</a:t>
                      </a:r>
                      <a:endParaRPr lang="ko-KR" altLang="en-US" sz="900" b="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 dirty="0" smtClean="0"/>
                        <a:t>확대해 보면 어떨까</a:t>
                      </a:r>
                      <a:r>
                        <a:rPr lang="en-US" altLang="ko-KR" sz="900" b="0" dirty="0" smtClean="0"/>
                        <a:t>?</a:t>
                      </a:r>
                      <a:endParaRPr lang="ko-KR" altLang="en-US" sz="9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 dirty="0" smtClean="0"/>
                        <a:t>추가</a:t>
                      </a:r>
                      <a:r>
                        <a:rPr lang="en-US" altLang="ko-KR" sz="900" b="0" dirty="0" smtClean="0"/>
                        <a:t>, </a:t>
                      </a:r>
                      <a:r>
                        <a:rPr lang="ko-KR" altLang="en-US" sz="900" b="0" dirty="0" smtClean="0"/>
                        <a:t>빈도</a:t>
                      </a:r>
                      <a:r>
                        <a:rPr lang="en-US" altLang="ko-KR" sz="900" b="0" dirty="0" smtClean="0"/>
                        <a:t>, </a:t>
                      </a:r>
                      <a:r>
                        <a:rPr lang="ko-KR" altLang="en-US" sz="900" b="0" dirty="0" smtClean="0"/>
                        <a:t>강도</a:t>
                      </a:r>
                      <a:r>
                        <a:rPr lang="en-US" altLang="ko-KR" sz="900" b="0" dirty="0" smtClean="0"/>
                        <a:t>, </a:t>
                      </a:r>
                      <a:r>
                        <a:rPr lang="ko-KR" altLang="en-US" sz="900" b="0" dirty="0" smtClean="0"/>
                        <a:t>높이</a:t>
                      </a:r>
                      <a:r>
                        <a:rPr lang="en-US" altLang="ko-KR" sz="900" b="0" dirty="0" smtClean="0"/>
                        <a:t>, </a:t>
                      </a:r>
                      <a:r>
                        <a:rPr lang="ko-KR" altLang="en-US" sz="900" b="0" dirty="0" smtClean="0"/>
                        <a:t>길이</a:t>
                      </a:r>
                      <a:r>
                        <a:rPr lang="en-US" altLang="ko-KR" sz="900" b="0" dirty="0" smtClean="0"/>
                        <a:t>, </a:t>
                      </a:r>
                      <a:r>
                        <a:rPr lang="ko-KR" altLang="en-US" sz="900" b="0" dirty="0" smtClean="0"/>
                        <a:t>가치</a:t>
                      </a:r>
                      <a:r>
                        <a:rPr lang="en-US" altLang="ko-KR" sz="900" b="0" dirty="0" smtClean="0"/>
                        <a:t>, </a:t>
                      </a:r>
                      <a:r>
                        <a:rPr lang="ko-KR" altLang="en-US" sz="900" b="0" dirty="0" smtClean="0"/>
                        <a:t>재료 등을 확대하고 과장해볼까요</a:t>
                      </a:r>
                      <a:r>
                        <a:rPr lang="en-US" altLang="ko-KR" sz="900" b="0" dirty="0" smtClean="0"/>
                        <a:t>?</a:t>
                      </a:r>
                      <a:endParaRPr lang="ko-KR" altLang="en-US" sz="9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2546553"/>
                  </a:ext>
                </a:extLst>
              </a:tr>
              <a:tr h="1960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5</a:t>
                      </a:r>
                      <a:endParaRPr lang="ko-KR" altLang="en-US" sz="900" b="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축소 </a:t>
                      </a:r>
                      <a:r>
                        <a:rPr lang="en-US" altLang="ko-KR" sz="900" b="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Reduction</a:t>
                      </a:r>
                      <a:endParaRPr lang="ko-KR" altLang="en-US" sz="900" b="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 dirty="0" smtClean="0"/>
                        <a:t>축소시켜 보면 어떨까</a:t>
                      </a:r>
                      <a:r>
                        <a:rPr lang="en-US" altLang="ko-KR" sz="900" b="0" dirty="0" smtClean="0"/>
                        <a:t>?</a:t>
                      </a:r>
                      <a:endParaRPr lang="ko-KR" altLang="en-US" sz="9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 dirty="0" smtClean="0"/>
                        <a:t>아이디어를 작게</a:t>
                      </a:r>
                      <a:r>
                        <a:rPr lang="en-US" altLang="ko-KR" sz="900" b="0" dirty="0" smtClean="0"/>
                        <a:t>, </a:t>
                      </a:r>
                      <a:r>
                        <a:rPr lang="ko-KR" altLang="en-US" sz="900" b="0" dirty="0" smtClean="0"/>
                        <a:t>낮게</a:t>
                      </a:r>
                      <a:r>
                        <a:rPr lang="en-US" altLang="ko-KR" sz="900" b="0" dirty="0" smtClean="0"/>
                        <a:t>, </a:t>
                      </a:r>
                      <a:r>
                        <a:rPr lang="ko-KR" altLang="en-US" sz="900" b="0" dirty="0" smtClean="0"/>
                        <a:t>짧게</a:t>
                      </a:r>
                      <a:r>
                        <a:rPr lang="en-US" altLang="ko-KR" sz="900" b="0" dirty="0" smtClean="0"/>
                        <a:t>, </a:t>
                      </a:r>
                      <a:r>
                        <a:rPr lang="ko-KR" altLang="en-US" sz="900" b="0" dirty="0" smtClean="0"/>
                        <a:t>생략</a:t>
                      </a:r>
                      <a:r>
                        <a:rPr lang="en-US" altLang="ko-KR" sz="900" b="0" dirty="0" smtClean="0"/>
                        <a:t>, </a:t>
                      </a:r>
                      <a:r>
                        <a:rPr lang="ko-KR" altLang="en-US" sz="900" b="0" dirty="0" smtClean="0"/>
                        <a:t>분할 해볼까요</a:t>
                      </a:r>
                      <a:r>
                        <a:rPr lang="en-US" altLang="ko-KR" sz="900" b="0" dirty="0" smtClean="0"/>
                        <a:t>?</a:t>
                      </a:r>
                      <a:endParaRPr lang="ko-KR" altLang="en-US" sz="9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1955793"/>
                  </a:ext>
                </a:extLst>
              </a:tr>
              <a:tr h="1960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dirty="0" smtClean="0"/>
                        <a:t>6</a:t>
                      </a:r>
                      <a:endParaRPr lang="ko-KR" altLang="en-US" sz="9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 dirty="0" smtClean="0"/>
                        <a:t>대용 </a:t>
                      </a:r>
                      <a:r>
                        <a:rPr lang="en-US" altLang="ko-KR" sz="900" b="0" dirty="0" smtClean="0"/>
                        <a:t>Substitution</a:t>
                      </a:r>
                      <a:endParaRPr lang="ko-KR" altLang="en-US" sz="9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 dirty="0" smtClean="0"/>
                        <a:t>다른 것으로 대용이 가능할까</a:t>
                      </a:r>
                      <a:r>
                        <a:rPr lang="en-US" altLang="ko-KR" sz="900" b="0" dirty="0" smtClean="0"/>
                        <a:t>?</a:t>
                      </a:r>
                      <a:endParaRPr lang="ko-KR" altLang="en-US" sz="9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 dirty="0" smtClean="0"/>
                        <a:t>사람</a:t>
                      </a:r>
                      <a:r>
                        <a:rPr lang="en-US" altLang="ko-KR" sz="900" b="0" dirty="0" smtClean="0"/>
                        <a:t>, </a:t>
                      </a:r>
                      <a:r>
                        <a:rPr lang="ko-KR" altLang="en-US" sz="900" b="0" dirty="0" smtClean="0"/>
                        <a:t>물건</a:t>
                      </a:r>
                      <a:r>
                        <a:rPr lang="en-US" altLang="ko-KR" sz="900" b="0" dirty="0" smtClean="0"/>
                        <a:t>, </a:t>
                      </a:r>
                      <a:r>
                        <a:rPr lang="ko-KR" altLang="en-US" sz="900" b="0" dirty="0" smtClean="0"/>
                        <a:t>재료</a:t>
                      </a:r>
                      <a:r>
                        <a:rPr lang="en-US" altLang="ko-KR" sz="900" b="0" dirty="0" smtClean="0"/>
                        <a:t>, </a:t>
                      </a:r>
                      <a:r>
                        <a:rPr lang="ko-KR" altLang="en-US" sz="900" b="0" dirty="0" smtClean="0"/>
                        <a:t>소재</a:t>
                      </a:r>
                      <a:r>
                        <a:rPr lang="en-US" altLang="ko-KR" sz="900" b="0" dirty="0" smtClean="0"/>
                        <a:t>, </a:t>
                      </a:r>
                      <a:r>
                        <a:rPr lang="ko-KR" altLang="en-US" sz="900" b="0" dirty="0" smtClean="0"/>
                        <a:t>기법</a:t>
                      </a:r>
                      <a:r>
                        <a:rPr lang="en-US" altLang="ko-KR" sz="900" b="0" dirty="0" smtClean="0"/>
                        <a:t>, </a:t>
                      </a:r>
                      <a:r>
                        <a:rPr lang="ko-KR" altLang="en-US" sz="900" b="0" dirty="0" smtClean="0"/>
                        <a:t>동력</a:t>
                      </a:r>
                      <a:r>
                        <a:rPr lang="en-US" altLang="ko-KR" sz="900" b="0" dirty="0" smtClean="0"/>
                        <a:t>, </a:t>
                      </a:r>
                      <a:r>
                        <a:rPr lang="ko-KR" altLang="en-US" sz="900" b="0" dirty="0" smtClean="0"/>
                        <a:t>장소 등을 바꿔볼까요</a:t>
                      </a:r>
                      <a:r>
                        <a:rPr lang="en-US" altLang="ko-KR" sz="900" b="0" dirty="0" smtClean="0"/>
                        <a:t>?</a:t>
                      </a:r>
                      <a:endParaRPr lang="ko-KR" altLang="en-US" sz="9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 dirty="0" smtClean="0"/>
                        <a:t>현금을 대신해 사용하는 신용카드</a:t>
                      </a:r>
                      <a:endParaRPr lang="ko-KR" altLang="en-US" sz="9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4532326"/>
                  </a:ext>
                </a:extLst>
              </a:tr>
              <a:tr h="1960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dirty="0" smtClean="0"/>
                        <a:t>7</a:t>
                      </a:r>
                      <a:endParaRPr lang="ko-KR" altLang="en-US" sz="9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 dirty="0" smtClean="0"/>
                        <a:t>대체 </a:t>
                      </a:r>
                      <a:r>
                        <a:rPr lang="en-US" altLang="ko-KR" sz="900" b="0" dirty="0" smtClean="0"/>
                        <a:t>Alternation</a:t>
                      </a:r>
                      <a:endParaRPr lang="ko-KR" altLang="en-US" sz="9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 dirty="0" smtClean="0"/>
                        <a:t>다른 것으로 대체해 보면 어떨까</a:t>
                      </a:r>
                      <a:r>
                        <a:rPr lang="en-US" altLang="ko-KR" sz="900" b="0" dirty="0" smtClean="0"/>
                        <a:t>?</a:t>
                      </a:r>
                      <a:endParaRPr lang="ko-KR" altLang="en-US" sz="9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 dirty="0" smtClean="0"/>
                        <a:t>위치</a:t>
                      </a:r>
                      <a:r>
                        <a:rPr lang="en-US" altLang="ko-KR" sz="900" b="0" dirty="0" smtClean="0"/>
                        <a:t>, </a:t>
                      </a:r>
                      <a:r>
                        <a:rPr lang="ko-KR" altLang="en-US" sz="900" b="0" dirty="0" smtClean="0"/>
                        <a:t>장소</a:t>
                      </a:r>
                      <a:r>
                        <a:rPr lang="en-US" altLang="ko-KR" sz="900" b="0" dirty="0" smtClean="0"/>
                        <a:t>, </a:t>
                      </a:r>
                      <a:r>
                        <a:rPr lang="ko-KR" altLang="en-US" sz="900" b="0" dirty="0" smtClean="0"/>
                        <a:t>사람</a:t>
                      </a:r>
                      <a:r>
                        <a:rPr lang="en-US" altLang="ko-KR" sz="900" b="0" dirty="0" smtClean="0"/>
                        <a:t>, </a:t>
                      </a:r>
                      <a:r>
                        <a:rPr lang="ko-KR" altLang="en-US" sz="900" b="0" dirty="0" smtClean="0"/>
                        <a:t>소재</a:t>
                      </a:r>
                      <a:r>
                        <a:rPr lang="en-US" altLang="ko-KR" sz="900" b="0" dirty="0" smtClean="0"/>
                        <a:t>, </a:t>
                      </a:r>
                      <a:r>
                        <a:rPr lang="ko-KR" altLang="en-US" sz="900" b="0" dirty="0" smtClean="0"/>
                        <a:t>표기 방법 등을 대체해볼까요</a:t>
                      </a:r>
                      <a:r>
                        <a:rPr lang="en-US" altLang="ko-KR" sz="900" b="0" dirty="0" smtClean="0"/>
                        <a:t>?</a:t>
                      </a:r>
                      <a:endParaRPr lang="ko-KR" altLang="en-US" sz="9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 dirty="0" smtClean="0"/>
                        <a:t>안경이 불편한 사람들을 위해 콘택트렌즈로 대체한 것</a:t>
                      </a:r>
                      <a:endParaRPr lang="ko-KR" altLang="en-US" sz="9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4611580"/>
                  </a:ext>
                </a:extLst>
              </a:tr>
              <a:tr h="1960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dirty="0" smtClean="0"/>
                        <a:t>8</a:t>
                      </a:r>
                      <a:endParaRPr lang="ko-KR" altLang="en-US" sz="9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 dirty="0" smtClean="0"/>
                        <a:t>역전 </a:t>
                      </a:r>
                      <a:r>
                        <a:rPr lang="en-US" altLang="ko-KR" sz="900" b="0" dirty="0" smtClean="0"/>
                        <a:t>Reversion</a:t>
                      </a:r>
                      <a:endParaRPr lang="ko-KR" altLang="en-US" sz="9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 dirty="0" smtClean="0"/>
                        <a:t>거꾸로 해보면 어떨까</a:t>
                      </a:r>
                      <a:r>
                        <a:rPr lang="en-US" altLang="ko-KR" sz="900" b="0" dirty="0" smtClean="0"/>
                        <a:t>?</a:t>
                      </a:r>
                      <a:endParaRPr lang="ko-KR" altLang="en-US" sz="9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 dirty="0" smtClean="0"/>
                        <a:t>전후</a:t>
                      </a:r>
                      <a:r>
                        <a:rPr lang="en-US" altLang="ko-KR" sz="900" b="0" dirty="0" smtClean="0"/>
                        <a:t>, </a:t>
                      </a:r>
                      <a:r>
                        <a:rPr lang="ko-KR" altLang="en-US" sz="900" b="0" dirty="0" smtClean="0"/>
                        <a:t>상하</a:t>
                      </a:r>
                      <a:r>
                        <a:rPr lang="en-US" altLang="ko-KR" sz="900" b="0" dirty="0" smtClean="0"/>
                        <a:t>, </a:t>
                      </a:r>
                      <a:r>
                        <a:rPr lang="ko-KR" altLang="en-US" sz="900" b="0" dirty="0" smtClean="0"/>
                        <a:t>좌우</a:t>
                      </a:r>
                      <a:r>
                        <a:rPr lang="en-US" altLang="ko-KR" sz="900" b="0" dirty="0" smtClean="0"/>
                        <a:t>, </a:t>
                      </a:r>
                      <a:r>
                        <a:rPr lang="ko-KR" altLang="en-US" sz="900" b="0" dirty="0" smtClean="0"/>
                        <a:t>역할을 바꿔볼까요</a:t>
                      </a:r>
                      <a:r>
                        <a:rPr lang="en-US" altLang="ko-KR" sz="900" b="0" dirty="0" smtClean="0"/>
                        <a:t>?</a:t>
                      </a:r>
                      <a:endParaRPr lang="ko-KR" altLang="en-US" sz="9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 dirty="0" smtClean="0"/>
                        <a:t>부하가 상사를 평가하게 되는 </a:t>
                      </a:r>
                      <a:r>
                        <a:rPr lang="ko-KR" altLang="en-US" sz="900" b="0" dirty="0" err="1" smtClean="0"/>
                        <a:t>상사평가제</a:t>
                      </a:r>
                      <a:endParaRPr lang="ko-KR" altLang="en-US" sz="9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65685"/>
                  </a:ext>
                </a:extLst>
              </a:tr>
              <a:tr h="1960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dirty="0" smtClean="0"/>
                        <a:t>9</a:t>
                      </a:r>
                      <a:endParaRPr lang="ko-KR" altLang="en-US" sz="9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 dirty="0" smtClean="0"/>
                        <a:t>결합 </a:t>
                      </a:r>
                      <a:r>
                        <a:rPr lang="en-US" altLang="ko-KR" sz="900" b="0" dirty="0" smtClean="0"/>
                        <a:t>Compounding</a:t>
                      </a:r>
                      <a:endParaRPr lang="ko-KR" altLang="en-US" sz="9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 dirty="0" smtClean="0"/>
                        <a:t>다른 것들과 결합시켜 보면 어떨까</a:t>
                      </a:r>
                      <a:r>
                        <a:rPr lang="en-US" altLang="ko-KR" sz="900" b="0" dirty="0" smtClean="0"/>
                        <a:t>?</a:t>
                      </a:r>
                      <a:endParaRPr lang="ko-KR" altLang="en-US" sz="9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 dirty="0" smtClean="0"/>
                        <a:t>목적</a:t>
                      </a:r>
                      <a:r>
                        <a:rPr lang="en-US" altLang="ko-KR" sz="900" b="0" dirty="0" smtClean="0"/>
                        <a:t>, </a:t>
                      </a:r>
                      <a:r>
                        <a:rPr lang="ko-KR" altLang="en-US" sz="900" b="0" dirty="0" smtClean="0"/>
                        <a:t>단위</a:t>
                      </a:r>
                      <a:r>
                        <a:rPr lang="en-US" altLang="ko-KR" sz="900" b="0" dirty="0" smtClean="0"/>
                        <a:t>, </a:t>
                      </a:r>
                      <a:r>
                        <a:rPr lang="ko-KR" altLang="en-US" sz="900" b="0" dirty="0" smtClean="0"/>
                        <a:t>아이디어</a:t>
                      </a:r>
                      <a:r>
                        <a:rPr lang="en-US" altLang="ko-KR" sz="900" b="0" dirty="0" smtClean="0"/>
                        <a:t>, </a:t>
                      </a:r>
                      <a:r>
                        <a:rPr lang="ko-KR" altLang="en-US" sz="900" b="0" dirty="0" smtClean="0"/>
                        <a:t>브랜드를 결합해볼까요</a:t>
                      </a:r>
                      <a:r>
                        <a:rPr lang="en-US" altLang="ko-KR" sz="900" b="0" dirty="0" smtClean="0"/>
                        <a:t>?</a:t>
                      </a:r>
                      <a:endParaRPr lang="ko-KR" altLang="en-US" sz="9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 dirty="0" smtClean="0"/>
                        <a:t>스마트폰은 최고의 결합상품</a:t>
                      </a:r>
                      <a:r>
                        <a:rPr lang="en-US" altLang="ko-KR" sz="900" b="0" dirty="0" smtClean="0"/>
                        <a:t>!</a:t>
                      </a:r>
                      <a:endParaRPr lang="ko-KR" altLang="en-US" sz="9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4496162"/>
                  </a:ext>
                </a:extLst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493134"/>
              </p:ext>
            </p:extLst>
          </p:nvPr>
        </p:nvGraphicFramePr>
        <p:xfrm>
          <a:off x="71153" y="3800855"/>
          <a:ext cx="12029407" cy="301752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335281">
                  <a:extLst>
                    <a:ext uri="{9D8B030D-6E8A-4147-A177-3AD203B41FA5}">
                      <a16:colId xmlns:a16="http://schemas.microsoft.com/office/drawing/2014/main" val="1135425107"/>
                    </a:ext>
                  </a:extLst>
                </a:gridCol>
                <a:gridCol w="1544286">
                  <a:extLst>
                    <a:ext uri="{9D8B030D-6E8A-4147-A177-3AD203B41FA5}">
                      <a16:colId xmlns:a16="http://schemas.microsoft.com/office/drawing/2014/main" val="1997629243"/>
                    </a:ext>
                  </a:extLst>
                </a:gridCol>
                <a:gridCol w="1076960">
                  <a:extLst>
                    <a:ext uri="{9D8B030D-6E8A-4147-A177-3AD203B41FA5}">
                      <a16:colId xmlns:a16="http://schemas.microsoft.com/office/drawing/2014/main" val="2288780116"/>
                    </a:ext>
                  </a:extLst>
                </a:gridCol>
                <a:gridCol w="5384800">
                  <a:extLst>
                    <a:ext uri="{9D8B030D-6E8A-4147-A177-3AD203B41FA5}">
                      <a16:colId xmlns:a16="http://schemas.microsoft.com/office/drawing/2014/main" val="3038364507"/>
                    </a:ext>
                  </a:extLst>
                </a:gridCol>
                <a:gridCol w="3688080">
                  <a:extLst>
                    <a:ext uri="{9D8B030D-6E8A-4147-A177-3AD203B41FA5}">
                      <a16:colId xmlns:a16="http://schemas.microsoft.com/office/drawing/2014/main" val="599424373"/>
                    </a:ext>
                  </a:extLst>
                </a:gridCol>
              </a:tblGrid>
              <a:tr h="196027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1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대체 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(</a:t>
                      </a: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갈아치우기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)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Alternation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 smtClean="0"/>
                        <a:t>대체할 방법</a:t>
                      </a:r>
                      <a:r>
                        <a:rPr lang="en-US" altLang="ko-KR" sz="1200" b="0" dirty="0" smtClean="0"/>
                        <a:t>, </a:t>
                      </a:r>
                      <a:r>
                        <a:rPr lang="ko-KR" altLang="en-US" sz="1200" b="0" dirty="0" smtClean="0"/>
                        <a:t>물품</a:t>
                      </a:r>
                      <a:r>
                        <a:rPr lang="en-US" altLang="ko-KR" sz="1200" b="0" dirty="0" smtClean="0"/>
                        <a:t>, </a:t>
                      </a:r>
                      <a:r>
                        <a:rPr lang="ko-KR" altLang="en-US" sz="1200" b="0" dirty="0" smtClean="0"/>
                        <a:t>사람</a:t>
                      </a:r>
                      <a:r>
                        <a:rPr lang="en-US" altLang="ko-KR" sz="1200" b="0" dirty="0" smtClean="0"/>
                        <a:t>, </a:t>
                      </a:r>
                      <a:r>
                        <a:rPr lang="ko-KR" altLang="en-US" sz="1200" b="0" dirty="0" smtClean="0"/>
                        <a:t>재료</a:t>
                      </a:r>
                      <a:r>
                        <a:rPr lang="en-US" altLang="ko-KR" sz="1200" b="0" dirty="0" smtClean="0"/>
                        <a:t>, </a:t>
                      </a:r>
                      <a:r>
                        <a:rPr lang="ko-KR" altLang="en-US" sz="1200" b="0" dirty="0" smtClean="0"/>
                        <a:t>장소</a:t>
                      </a:r>
                      <a:r>
                        <a:rPr lang="en-US" altLang="ko-KR" sz="1200" b="0" dirty="0" smtClean="0"/>
                        <a:t>, </a:t>
                      </a:r>
                      <a:r>
                        <a:rPr lang="ko-KR" altLang="en-US" sz="1200" b="0" dirty="0" smtClean="0"/>
                        <a:t>과정이 있나요</a:t>
                      </a:r>
                      <a:r>
                        <a:rPr lang="en-US" altLang="ko-KR" sz="1200" b="0" dirty="0" smtClean="0"/>
                        <a:t>?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 smtClean="0"/>
                        <a:t>사람</a:t>
                      </a:r>
                      <a:r>
                        <a:rPr lang="en-US" altLang="ko-KR" sz="1200" b="0" dirty="0" smtClean="0"/>
                        <a:t>, </a:t>
                      </a:r>
                      <a:r>
                        <a:rPr lang="ko-KR" altLang="en-US" sz="1200" b="0" dirty="0" smtClean="0"/>
                        <a:t>물건</a:t>
                      </a:r>
                      <a:r>
                        <a:rPr lang="en-US" altLang="ko-KR" sz="1200" b="0" dirty="0" smtClean="0"/>
                        <a:t>, </a:t>
                      </a:r>
                      <a:r>
                        <a:rPr lang="ko-KR" altLang="en-US" sz="1200" b="0" dirty="0" smtClean="0"/>
                        <a:t>재료</a:t>
                      </a:r>
                      <a:r>
                        <a:rPr lang="en-US" altLang="ko-KR" sz="1200" b="0" dirty="0" smtClean="0"/>
                        <a:t>, </a:t>
                      </a:r>
                      <a:r>
                        <a:rPr lang="ko-KR" altLang="en-US" sz="1200" b="0" dirty="0" smtClean="0"/>
                        <a:t>소재</a:t>
                      </a:r>
                      <a:r>
                        <a:rPr lang="en-US" altLang="ko-KR" sz="1200" b="0" dirty="0" smtClean="0"/>
                        <a:t>, </a:t>
                      </a:r>
                      <a:r>
                        <a:rPr lang="ko-KR" altLang="en-US" sz="1200" b="0" dirty="0" smtClean="0"/>
                        <a:t>기법</a:t>
                      </a:r>
                      <a:r>
                        <a:rPr lang="en-US" altLang="ko-KR" sz="1200" b="0" dirty="0" smtClean="0"/>
                        <a:t>, </a:t>
                      </a:r>
                      <a:r>
                        <a:rPr lang="ko-KR" altLang="en-US" sz="1200" b="0" dirty="0" smtClean="0"/>
                        <a:t>동력</a:t>
                      </a:r>
                      <a:r>
                        <a:rPr lang="en-US" altLang="ko-KR" sz="1200" b="0" dirty="0" smtClean="0"/>
                        <a:t>, </a:t>
                      </a:r>
                      <a:r>
                        <a:rPr lang="ko-KR" altLang="en-US" sz="1200" b="0" dirty="0" smtClean="0"/>
                        <a:t>장소</a:t>
                      </a:r>
                      <a:r>
                        <a:rPr lang="en-US" altLang="ko-KR" sz="1200" b="0" dirty="0" smtClean="0"/>
                        <a:t>, </a:t>
                      </a:r>
                      <a:r>
                        <a:rPr lang="ko-KR" altLang="en-US" sz="1200" b="0" dirty="0" smtClean="0"/>
                        <a:t>위치</a:t>
                      </a:r>
                      <a:r>
                        <a:rPr lang="en-US" altLang="ko-KR" sz="1200" b="0" dirty="0" smtClean="0"/>
                        <a:t>, </a:t>
                      </a:r>
                      <a:r>
                        <a:rPr lang="ko-KR" altLang="en-US" sz="1200" b="0" dirty="0" smtClean="0"/>
                        <a:t>표기 방법</a:t>
                      </a:r>
                      <a:r>
                        <a:rPr lang="ko-KR" altLang="en-US" sz="1200" b="0" baseline="0" dirty="0" smtClean="0"/>
                        <a:t> 등을</a:t>
                      </a:r>
                      <a:r>
                        <a:rPr lang="ko-KR" altLang="en-US" sz="1200" b="0" dirty="0" smtClean="0"/>
                        <a:t> 대체해볼까요</a:t>
                      </a:r>
                      <a:r>
                        <a:rPr lang="en-US" altLang="ko-KR" sz="1200" b="0" dirty="0" smtClean="0"/>
                        <a:t>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젓가락의 재질을 나무로 바꿔보면 어떨까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?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9102760"/>
                  </a:ext>
                </a:extLst>
              </a:tr>
              <a:tr h="196027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2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200" b="0" baseline="0" dirty="0" smtClean="0"/>
                        <a:t>수정</a:t>
                      </a:r>
                      <a:endParaRPr lang="ko-KR" altLang="en-US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200" b="0" dirty="0" smtClean="0"/>
                        <a:t>Modification</a:t>
                      </a:r>
                      <a:endParaRPr lang="ko-KR" altLang="en-US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200" b="0" dirty="0" smtClean="0"/>
                        <a:t>의미</a:t>
                      </a:r>
                      <a:r>
                        <a:rPr lang="en-US" altLang="ko-KR" sz="1200" b="0" dirty="0" smtClean="0"/>
                        <a:t>, </a:t>
                      </a:r>
                      <a:r>
                        <a:rPr lang="ko-KR" altLang="en-US" sz="1200" b="0" dirty="0" smtClean="0"/>
                        <a:t>색</a:t>
                      </a:r>
                      <a:r>
                        <a:rPr lang="en-US" altLang="ko-KR" sz="1200" b="0" dirty="0" smtClean="0"/>
                        <a:t>, </a:t>
                      </a:r>
                      <a:r>
                        <a:rPr lang="ko-KR" altLang="en-US" sz="1200" b="0" dirty="0" smtClean="0"/>
                        <a:t>소리</a:t>
                      </a:r>
                      <a:r>
                        <a:rPr lang="en-US" altLang="ko-KR" sz="1200" b="0" dirty="0" smtClean="0"/>
                        <a:t>, </a:t>
                      </a:r>
                      <a:r>
                        <a:rPr lang="ko-KR" altLang="en-US" sz="1200" b="0" dirty="0" smtClean="0"/>
                        <a:t>움직임</a:t>
                      </a:r>
                      <a:r>
                        <a:rPr lang="en-US" altLang="ko-KR" sz="1200" b="0" dirty="0" smtClean="0"/>
                        <a:t>, </a:t>
                      </a:r>
                      <a:r>
                        <a:rPr lang="ko-KR" altLang="en-US" sz="1200" b="0" dirty="0" smtClean="0"/>
                        <a:t>형태</a:t>
                      </a:r>
                      <a:r>
                        <a:rPr lang="en-US" altLang="ko-KR" sz="1200" b="0" dirty="0" smtClean="0"/>
                        <a:t>, </a:t>
                      </a:r>
                      <a:r>
                        <a:rPr lang="ko-KR" altLang="en-US" sz="1200" b="0" dirty="0" smtClean="0"/>
                        <a:t>양식 등을</a:t>
                      </a:r>
                      <a:r>
                        <a:rPr lang="ko-KR" altLang="en-US" sz="1200" b="0" baseline="0" dirty="0" smtClean="0"/>
                        <a:t> 변화시켜볼까요</a:t>
                      </a:r>
                      <a:r>
                        <a:rPr lang="en-US" altLang="ko-KR" sz="1200" b="0" baseline="0" dirty="0" smtClean="0"/>
                        <a:t>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시계의 종소리를 뻐꾸기 울음소리로 바꾸면 어떨까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9219739"/>
                  </a:ext>
                </a:extLst>
              </a:tr>
              <a:tr h="196027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3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확대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+mn-lt"/>
                        </a:rPr>
                        <a:t>Enlargement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 smtClean="0"/>
                        <a:t>추가</a:t>
                      </a:r>
                      <a:r>
                        <a:rPr lang="en-US" altLang="ko-KR" sz="1200" b="0" dirty="0" smtClean="0"/>
                        <a:t>, </a:t>
                      </a:r>
                      <a:r>
                        <a:rPr lang="ko-KR" altLang="en-US" sz="1200" b="0" dirty="0" smtClean="0"/>
                        <a:t>빈도</a:t>
                      </a:r>
                      <a:r>
                        <a:rPr lang="en-US" altLang="ko-KR" sz="1200" b="0" dirty="0" smtClean="0"/>
                        <a:t>, </a:t>
                      </a:r>
                      <a:r>
                        <a:rPr lang="ko-KR" altLang="en-US" sz="1200" b="0" dirty="0" smtClean="0"/>
                        <a:t>강도</a:t>
                      </a:r>
                      <a:r>
                        <a:rPr lang="en-US" altLang="ko-KR" sz="1200" b="0" dirty="0" smtClean="0"/>
                        <a:t>, </a:t>
                      </a:r>
                      <a:r>
                        <a:rPr lang="ko-KR" altLang="en-US" sz="1200" b="0" dirty="0" smtClean="0"/>
                        <a:t>높이</a:t>
                      </a:r>
                      <a:r>
                        <a:rPr lang="en-US" altLang="ko-KR" sz="1200" b="0" dirty="0" smtClean="0"/>
                        <a:t>, </a:t>
                      </a:r>
                      <a:r>
                        <a:rPr lang="ko-KR" altLang="en-US" sz="1200" b="0" dirty="0" smtClean="0"/>
                        <a:t>길이</a:t>
                      </a:r>
                      <a:r>
                        <a:rPr lang="en-US" altLang="ko-KR" sz="1200" b="0" dirty="0" smtClean="0"/>
                        <a:t>, </a:t>
                      </a:r>
                      <a:r>
                        <a:rPr lang="ko-KR" altLang="en-US" sz="1200" b="0" dirty="0" smtClean="0"/>
                        <a:t>가치</a:t>
                      </a:r>
                      <a:r>
                        <a:rPr lang="en-US" altLang="ko-KR" sz="1200" b="0" dirty="0" smtClean="0"/>
                        <a:t>, </a:t>
                      </a:r>
                      <a:r>
                        <a:rPr lang="ko-KR" altLang="en-US" sz="1200" b="0" dirty="0" smtClean="0"/>
                        <a:t>재료 등을 확대하고 과장해볼까요</a:t>
                      </a:r>
                      <a:r>
                        <a:rPr lang="en-US" altLang="ko-KR" sz="1200" b="0" dirty="0" smtClean="0"/>
                        <a:t>?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baseline="0" dirty="0" smtClean="0"/>
                        <a:t>크게</a:t>
                      </a:r>
                      <a:r>
                        <a:rPr lang="en-US" altLang="ko-KR" sz="1200" b="0" baseline="0" dirty="0" smtClean="0"/>
                        <a:t>, </a:t>
                      </a:r>
                      <a:r>
                        <a:rPr lang="ko-KR" altLang="en-US" sz="1200" b="0" baseline="0" dirty="0" smtClean="0"/>
                        <a:t>길게</a:t>
                      </a:r>
                      <a:r>
                        <a:rPr lang="en-US" altLang="ko-KR" sz="1200" b="0" baseline="0" dirty="0" smtClean="0"/>
                        <a:t>, </a:t>
                      </a:r>
                      <a:r>
                        <a:rPr lang="ko-KR" altLang="en-US" sz="1200" b="0" baseline="0" dirty="0" smtClean="0"/>
                        <a:t>넓게</a:t>
                      </a:r>
                      <a:r>
                        <a:rPr lang="en-US" altLang="ko-KR" sz="1200" b="0" baseline="0" dirty="0" smtClean="0"/>
                        <a:t>, </a:t>
                      </a:r>
                      <a:r>
                        <a:rPr lang="ko-KR" altLang="en-US" sz="1200" b="0" baseline="0" dirty="0" smtClean="0"/>
                        <a:t>두껍게</a:t>
                      </a:r>
                      <a:r>
                        <a:rPr lang="en-US" altLang="ko-KR" sz="1200" b="0" baseline="0" dirty="0" smtClean="0"/>
                        <a:t>, </a:t>
                      </a:r>
                      <a:r>
                        <a:rPr lang="ko-KR" altLang="en-US" sz="1200" b="0" baseline="0" dirty="0" smtClean="0"/>
                        <a:t>무겁게 해볼까요</a:t>
                      </a:r>
                      <a:r>
                        <a:rPr lang="en-US" altLang="ko-KR" sz="1200" b="0" baseline="0" dirty="0" smtClean="0"/>
                        <a:t>?</a:t>
                      </a:r>
                      <a:endParaRPr lang="ko-KR" altLang="en-US" sz="1200" b="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PC</a:t>
                      </a: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방에서 음식</a:t>
                      </a:r>
                      <a:r>
                        <a:rPr lang="ko-KR" altLang="en-US" sz="1200" b="0" baseline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 메뉴와 비중을 확대하면 어떨까</a:t>
                      </a:r>
                      <a:r>
                        <a:rPr lang="en-US" altLang="ko-KR" sz="1200" b="0" baseline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?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7191115"/>
                  </a:ext>
                </a:extLst>
              </a:tr>
              <a:tr h="196027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4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축소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kumimoji="0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Reduction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 smtClean="0"/>
                        <a:t>아이디어를 작게</a:t>
                      </a:r>
                      <a:r>
                        <a:rPr lang="en-US" altLang="ko-KR" sz="1200" b="0" dirty="0" smtClean="0"/>
                        <a:t>, </a:t>
                      </a:r>
                      <a:r>
                        <a:rPr lang="ko-KR" altLang="en-US" sz="1200" b="0" dirty="0" smtClean="0"/>
                        <a:t>낮게</a:t>
                      </a:r>
                      <a:r>
                        <a:rPr lang="en-US" altLang="ko-KR" sz="1200" b="0" dirty="0" smtClean="0"/>
                        <a:t>, </a:t>
                      </a:r>
                      <a:r>
                        <a:rPr lang="ko-KR" altLang="en-US" sz="1200" b="0" dirty="0" smtClean="0"/>
                        <a:t>짧게</a:t>
                      </a:r>
                      <a:r>
                        <a:rPr lang="en-US" altLang="ko-KR" sz="1200" b="0" dirty="0" smtClean="0"/>
                        <a:t>, </a:t>
                      </a:r>
                      <a:r>
                        <a:rPr lang="ko-KR" altLang="en-US" sz="1200" b="0" dirty="0" smtClean="0"/>
                        <a:t>얇게</a:t>
                      </a:r>
                      <a:r>
                        <a:rPr lang="en-US" altLang="ko-KR" sz="1200" b="0" dirty="0" smtClean="0"/>
                        <a:t>, </a:t>
                      </a:r>
                      <a:r>
                        <a:rPr lang="ko-KR" altLang="en-US" sz="1200" b="0" dirty="0" smtClean="0"/>
                        <a:t>가볍게</a:t>
                      </a:r>
                      <a:r>
                        <a:rPr lang="en-US" altLang="ko-KR" sz="1200" b="0" dirty="0" smtClean="0"/>
                        <a:t>, </a:t>
                      </a:r>
                      <a:r>
                        <a:rPr lang="ko-KR" altLang="en-US" sz="1200" b="0" dirty="0" smtClean="0"/>
                        <a:t>생략</a:t>
                      </a:r>
                      <a:r>
                        <a:rPr lang="en-US" altLang="ko-KR" sz="1200" b="0" dirty="0" smtClean="0"/>
                        <a:t>, </a:t>
                      </a:r>
                      <a:r>
                        <a:rPr lang="ko-KR" altLang="en-US" sz="1200" b="0" dirty="0" smtClean="0"/>
                        <a:t>분할</a:t>
                      </a:r>
                      <a:r>
                        <a:rPr lang="en-US" altLang="ko-KR" sz="1200" b="0" dirty="0" smtClean="0"/>
                        <a:t>, </a:t>
                      </a:r>
                      <a:r>
                        <a:rPr lang="ko-KR" altLang="en-US" sz="1200" b="0" dirty="0" smtClean="0"/>
                        <a:t>제거</a:t>
                      </a:r>
                      <a:r>
                        <a:rPr lang="en-US" altLang="ko-KR" sz="1200" b="0" dirty="0" smtClean="0"/>
                        <a:t>, </a:t>
                      </a:r>
                      <a:r>
                        <a:rPr lang="ko-KR" altLang="en-US" sz="1200" b="0" dirty="0" smtClean="0"/>
                        <a:t>단축</a:t>
                      </a:r>
                      <a:r>
                        <a:rPr lang="en-US" altLang="ko-KR" sz="1200" b="0" dirty="0" smtClean="0"/>
                        <a:t>, </a:t>
                      </a:r>
                      <a:r>
                        <a:rPr lang="ko-KR" altLang="en-US" sz="1200" b="0" dirty="0" smtClean="0"/>
                        <a:t>단순화 해볼까요</a:t>
                      </a:r>
                      <a:r>
                        <a:rPr lang="en-US" altLang="ko-KR" sz="1200" b="0" dirty="0" smtClean="0"/>
                        <a:t>?</a:t>
                      </a:r>
                      <a:endParaRPr lang="ko-KR" altLang="en-US" sz="1200" b="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전화기의 선과 안테나를 없애면 어떨까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?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2546553"/>
                  </a:ext>
                </a:extLst>
              </a:tr>
              <a:tr h="196027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5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반전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Reversion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순서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, </a:t>
                      </a: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위치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, </a:t>
                      </a: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기능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, </a:t>
                      </a: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모양 등을 바꾸거나 재정렬 해보는 건 어떤가요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?</a:t>
                      </a:r>
                    </a:p>
                    <a:p>
                      <a:pPr algn="l" latinLnBrk="1"/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앞뒤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, </a:t>
                      </a: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위아래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, </a:t>
                      </a: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좌우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, </a:t>
                      </a: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겉과 안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, </a:t>
                      </a: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역할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,</a:t>
                      </a: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 순서를 바꿔볼까요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김밥의 김과 밥의 위치를 바꾸면 어떨까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?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1955793"/>
                  </a:ext>
                </a:extLst>
              </a:tr>
              <a:tr h="196027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6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결합 </a:t>
                      </a:r>
                      <a:r>
                        <a:rPr lang="en-US" altLang="ko-KR" sz="12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보라</a:t>
                      </a:r>
                      <a:r>
                        <a:rPr lang="en-US" altLang="ko-KR" sz="12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en-US" altLang="ko-KR" sz="12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2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마지막</a:t>
                      </a:r>
                      <a:r>
                        <a:rPr lang="en-US" altLang="ko-KR" sz="12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Combination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다른 아이디어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, </a:t>
                      </a: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재료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, </a:t>
                      </a: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부품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, </a:t>
                      </a:r>
                      <a:r>
                        <a:rPr lang="ko-KR" altLang="en-US" sz="12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목적</a:t>
                      </a:r>
                      <a:r>
                        <a:rPr lang="en-US" altLang="ko-KR" sz="12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단위</a:t>
                      </a:r>
                      <a:r>
                        <a:rPr lang="en-US" altLang="ko-KR" sz="12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2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등을</a:t>
                      </a: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 결합해볼까요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?</a:t>
                      </a:r>
                    </a:p>
                    <a:p>
                      <a:pPr algn="l" latinLnBrk="1"/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랜덤 단어로 시도해보고 싶다면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, </a:t>
                      </a: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키워드의 방에 놀러가볼까요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?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장갑과 모자를 합치면 어떨까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?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4532326"/>
                  </a:ext>
                </a:extLst>
              </a:tr>
              <a:tr h="196027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7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전용 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(</a:t>
                      </a: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다른 용도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)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Diversion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다른 용도를 사용하거나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, </a:t>
                      </a: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사용자를 바꿀 수 있나요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?</a:t>
                      </a:r>
                    </a:p>
                    <a:p>
                      <a:pPr algn="l" latinLnBrk="1"/>
                      <a:r>
                        <a:rPr lang="ko-KR" altLang="en-US" sz="12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다른 아이디어를 빌리거나 흉내 내도 좋아요</a:t>
                      </a:r>
                      <a:r>
                        <a:rPr lang="en-US" altLang="ko-KR" sz="12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!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장갑을 부엌에서 사용하면 어떨까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46115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010928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타원 4"/>
          <p:cNvSpPr/>
          <p:nvPr/>
        </p:nvSpPr>
        <p:spPr>
          <a:xfrm>
            <a:off x="7508240" y="2339824"/>
            <a:ext cx="2174240" cy="217424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9434729" y="2519576"/>
            <a:ext cx="1039840" cy="103984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9236609" y="3911548"/>
            <a:ext cx="1039840" cy="103984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7852505" y="4263680"/>
            <a:ext cx="1039840" cy="103984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6713449" y="3371308"/>
            <a:ext cx="1039840" cy="103984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7019009" y="2016212"/>
            <a:ext cx="1039840" cy="103984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8344312" y="1550368"/>
            <a:ext cx="1039840" cy="103984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/>
          <p:cNvGrpSpPr/>
          <p:nvPr/>
        </p:nvGrpSpPr>
        <p:grpSpPr>
          <a:xfrm rot="21353599">
            <a:off x="7486822" y="2436906"/>
            <a:ext cx="2221942" cy="1982132"/>
            <a:chOff x="4987462" y="2436906"/>
            <a:chExt cx="2221942" cy="1982132"/>
          </a:xfrm>
        </p:grpSpPr>
        <p:sp>
          <p:nvSpPr>
            <p:cNvPr id="6" name="이등변 삼각형 5"/>
            <p:cNvSpPr/>
            <p:nvPr/>
          </p:nvSpPr>
          <p:spPr>
            <a:xfrm rot="900000">
              <a:off x="5213814" y="2436906"/>
              <a:ext cx="1013562" cy="873760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이등변 삼각형 40"/>
            <p:cNvSpPr/>
            <p:nvPr/>
          </p:nvSpPr>
          <p:spPr>
            <a:xfrm rot="900000" flipH="1" flipV="1">
              <a:off x="5970180" y="3545278"/>
              <a:ext cx="1013562" cy="873760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이등변 삼각형 41"/>
            <p:cNvSpPr/>
            <p:nvPr/>
          </p:nvSpPr>
          <p:spPr>
            <a:xfrm rot="900000">
              <a:off x="6195842" y="2699504"/>
              <a:ext cx="1013562" cy="873760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이등변 삼각형 42"/>
            <p:cNvSpPr/>
            <p:nvPr/>
          </p:nvSpPr>
          <p:spPr>
            <a:xfrm rot="900000">
              <a:off x="5477951" y="3408607"/>
              <a:ext cx="1013562" cy="873760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이등변 삼각형 43"/>
            <p:cNvSpPr/>
            <p:nvPr/>
          </p:nvSpPr>
          <p:spPr>
            <a:xfrm rot="11700000">
              <a:off x="4987462" y="3283315"/>
              <a:ext cx="1013562" cy="873760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이등변 삼각형 44"/>
            <p:cNvSpPr/>
            <p:nvPr/>
          </p:nvSpPr>
          <p:spPr>
            <a:xfrm rot="11700000">
              <a:off x="5703540" y="2566789"/>
              <a:ext cx="1013562" cy="873760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47" name="직선 연결선 46"/>
          <p:cNvCxnSpPr>
            <a:stCxn id="45" idx="0"/>
          </p:cNvCxnSpPr>
          <p:nvPr/>
        </p:nvCxnSpPr>
        <p:spPr>
          <a:xfrm>
            <a:off x="8596446" y="3425754"/>
            <a:ext cx="1177848" cy="33796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>
            <a:stCxn id="44" idx="2"/>
          </p:cNvCxnSpPr>
          <p:nvPr/>
        </p:nvCxnSpPr>
        <p:spPr>
          <a:xfrm>
            <a:off x="8596292" y="3429477"/>
            <a:ext cx="3347423" cy="6358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>
            <a:stCxn id="42" idx="2"/>
          </p:cNvCxnSpPr>
          <p:nvPr/>
        </p:nvCxnSpPr>
        <p:spPr>
          <a:xfrm flipV="1">
            <a:off x="8599339" y="0"/>
            <a:ext cx="3007174" cy="34271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>
            <a:stCxn id="6" idx="4"/>
          </p:cNvCxnSpPr>
          <p:nvPr/>
        </p:nvCxnSpPr>
        <p:spPr>
          <a:xfrm flipH="1" flipV="1">
            <a:off x="7429041" y="37578"/>
            <a:ext cx="1167284" cy="33894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>
            <a:stCxn id="45" idx="0"/>
          </p:cNvCxnSpPr>
          <p:nvPr/>
        </p:nvCxnSpPr>
        <p:spPr>
          <a:xfrm flipH="1" flipV="1">
            <a:off x="5656705" y="2816749"/>
            <a:ext cx="2939741" cy="6090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>
            <a:stCxn id="43" idx="0"/>
          </p:cNvCxnSpPr>
          <p:nvPr/>
        </p:nvCxnSpPr>
        <p:spPr>
          <a:xfrm flipH="1">
            <a:off x="6259152" y="3423550"/>
            <a:ext cx="2337694" cy="26303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그림 38"/>
          <p:cNvPicPr>
            <a:picLocks noChangeAspect="1"/>
          </p:cNvPicPr>
          <p:nvPr/>
        </p:nvPicPr>
        <p:blipFill rotWithShape="1">
          <a:blip r:embed="rId2"/>
          <a:srcRect l="5239" t="23277" r="53899" b="21211"/>
          <a:stretch/>
        </p:blipFill>
        <p:spPr>
          <a:xfrm>
            <a:off x="354848" y="1367727"/>
            <a:ext cx="5192284" cy="3920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1338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타원 4"/>
          <p:cNvSpPr/>
          <p:nvPr/>
        </p:nvSpPr>
        <p:spPr>
          <a:xfrm>
            <a:off x="7508240" y="2339824"/>
            <a:ext cx="2174240" cy="217424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/>
          <p:cNvGrpSpPr/>
          <p:nvPr/>
        </p:nvGrpSpPr>
        <p:grpSpPr>
          <a:xfrm rot="21353599">
            <a:off x="6777752" y="1804365"/>
            <a:ext cx="3640082" cy="3247214"/>
            <a:chOff x="4987462" y="2436906"/>
            <a:chExt cx="2221942" cy="1982132"/>
          </a:xfrm>
        </p:grpSpPr>
        <p:sp>
          <p:nvSpPr>
            <p:cNvPr id="6" name="이등변 삼각형 5"/>
            <p:cNvSpPr/>
            <p:nvPr/>
          </p:nvSpPr>
          <p:spPr>
            <a:xfrm rot="900000">
              <a:off x="5213814" y="2436906"/>
              <a:ext cx="1013562" cy="873760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1" name="이등변 삼각형 40"/>
            <p:cNvSpPr/>
            <p:nvPr/>
          </p:nvSpPr>
          <p:spPr>
            <a:xfrm rot="900000" flipH="1" flipV="1">
              <a:off x="5970180" y="3545278"/>
              <a:ext cx="1013562" cy="873760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이등변 삼각형 41"/>
            <p:cNvSpPr/>
            <p:nvPr/>
          </p:nvSpPr>
          <p:spPr>
            <a:xfrm rot="900000">
              <a:off x="6195842" y="2699504"/>
              <a:ext cx="1013562" cy="873760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이등변 삼각형 42"/>
            <p:cNvSpPr/>
            <p:nvPr/>
          </p:nvSpPr>
          <p:spPr>
            <a:xfrm rot="900000">
              <a:off x="5477951" y="3408607"/>
              <a:ext cx="1013562" cy="873760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이등변 삼각형 43"/>
            <p:cNvSpPr/>
            <p:nvPr/>
          </p:nvSpPr>
          <p:spPr>
            <a:xfrm rot="11700000">
              <a:off x="4987462" y="3283315"/>
              <a:ext cx="1013562" cy="873760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이등변 삼각형 44"/>
            <p:cNvSpPr/>
            <p:nvPr/>
          </p:nvSpPr>
          <p:spPr>
            <a:xfrm rot="11700000">
              <a:off x="5703540" y="2566789"/>
              <a:ext cx="1013562" cy="873760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47" name="직선 연결선 46"/>
          <p:cNvCxnSpPr>
            <a:stCxn id="45" idx="0"/>
          </p:cNvCxnSpPr>
          <p:nvPr/>
        </p:nvCxnSpPr>
        <p:spPr>
          <a:xfrm>
            <a:off x="8596446" y="3425754"/>
            <a:ext cx="1177848" cy="33796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>
            <a:stCxn id="44" idx="2"/>
          </p:cNvCxnSpPr>
          <p:nvPr/>
        </p:nvCxnSpPr>
        <p:spPr>
          <a:xfrm>
            <a:off x="8596292" y="3429477"/>
            <a:ext cx="3347423" cy="6358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>
            <a:stCxn id="42" idx="2"/>
          </p:cNvCxnSpPr>
          <p:nvPr/>
        </p:nvCxnSpPr>
        <p:spPr>
          <a:xfrm flipV="1">
            <a:off x="8599339" y="0"/>
            <a:ext cx="3007174" cy="34271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>
            <a:stCxn id="6" idx="4"/>
          </p:cNvCxnSpPr>
          <p:nvPr/>
        </p:nvCxnSpPr>
        <p:spPr>
          <a:xfrm flipH="1" flipV="1">
            <a:off x="7429041" y="37578"/>
            <a:ext cx="1167284" cy="33894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>
            <a:stCxn id="45" idx="0"/>
          </p:cNvCxnSpPr>
          <p:nvPr/>
        </p:nvCxnSpPr>
        <p:spPr>
          <a:xfrm flipH="1" flipV="1">
            <a:off x="5656705" y="2816749"/>
            <a:ext cx="2939741" cy="6090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>
            <a:stCxn id="43" idx="0"/>
          </p:cNvCxnSpPr>
          <p:nvPr/>
        </p:nvCxnSpPr>
        <p:spPr>
          <a:xfrm flipH="1">
            <a:off x="6259152" y="3423550"/>
            <a:ext cx="2337694" cy="26303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그룹 22"/>
          <p:cNvGrpSpPr/>
          <p:nvPr/>
        </p:nvGrpSpPr>
        <p:grpSpPr>
          <a:xfrm rot="21353599">
            <a:off x="7697901" y="2628444"/>
            <a:ext cx="1743676" cy="1555484"/>
            <a:chOff x="4987462" y="2436906"/>
            <a:chExt cx="2221942" cy="1982132"/>
          </a:xfrm>
        </p:grpSpPr>
        <p:sp>
          <p:nvSpPr>
            <p:cNvPr id="25" name="이등변 삼각형 24"/>
            <p:cNvSpPr/>
            <p:nvPr/>
          </p:nvSpPr>
          <p:spPr>
            <a:xfrm rot="900000">
              <a:off x="5213814" y="2436906"/>
              <a:ext cx="1013562" cy="873760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이등변 삼각형 25"/>
            <p:cNvSpPr/>
            <p:nvPr/>
          </p:nvSpPr>
          <p:spPr>
            <a:xfrm rot="900000" flipH="1" flipV="1">
              <a:off x="5970180" y="3545278"/>
              <a:ext cx="1013562" cy="873760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이등변 삼각형 27"/>
            <p:cNvSpPr/>
            <p:nvPr/>
          </p:nvSpPr>
          <p:spPr>
            <a:xfrm rot="900000">
              <a:off x="6195842" y="2699504"/>
              <a:ext cx="1013562" cy="873760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이등변 삼각형 28"/>
            <p:cNvSpPr/>
            <p:nvPr/>
          </p:nvSpPr>
          <p:spPr>
            <a:xfrm rot="900000">
              <a:off x="5477951" y="3408607"/>
              <a:ext cx="1013562" cy="873760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이등변 삼각형 30"/>
            <p:cNvSpPr/>
            <p:nvPr/>
          </p:nvSpPr>
          <p:spPr>
            <a:xfrm rot="11700000">
              <a:off x="4987462" y="3283315"/>
              <a:ext cx="1013562" cy="873760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이등변 삼각형 39"/>
            <p:cNvSpPr/>
            <p:nvPr/>
          </p:nvSpPr>
          <p:spPr>
            <a:xfrm rot="11700000">
              <a:off x="5703540" y="2566789"/>
              <a:ext cx="1013562" cy="873760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7405875" y="2409005"/>
            <a:ext cx="8771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설명</a:t>
            </a:r>
            <a:endParaRPr lang="en-US" altLang="ko-KR" dirty="0" smtClean="0"/>
          </a:p>
          <a:p>
            <a:r>
              <a:rPr lang="ko-KR" altLang="en-US" dirty="0" smtClean="0"/>
              <a:t>입니다</a:t>
            </a:r>
            <a:endParaRPr lang="ko-KR" altLang="en-US" dirty="0"/>
          </a:p>
        </p:txBody>
      </p:sp>
      <p:sp>
        <p:nvSpPr>
          <p:cNvPr id="46" name="TextBox 45"/>
          <p:cNvSpPr txBox="1"/>
          <p:nvPr/>
        </p:nvSpPr>
        <p:spPr>
          <a:xfrm>
            <a:off x="7222395" y="3384928"/>
            <a:ext cx="8771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설명</a:t>
            </a:r>
            <a:endParaRPr lang="en-US" altLang="ko-KR" dirty="0" smtClean="0"/>
          </a:p>
          <a:p>
            <a:r>
              <a:rPr lang="ko-KR" altLang="en-US" dirty="0" smtClean="0"/>
              <a:t>입니다</a:t>
            </a:r>
            <a:endParaRPr lang="ko-KR" alt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8047586" y="4133282"/>
            <a:ext cx="8771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설명</a:t>
            </a:r>
            <a:endParaRPr lang="en-US" altLang="ko-KR" dirty="0" smtClean="0"/>
          </a:p>
          <a:p>
            <a:r>
              <a:rPr lang="ko-KR" altLang="en-US" dirty="0" smtClean="0"/>
              <a:t>입니다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94" y="1707022"/>
            <a:ext cx="5519878" cy="3042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741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904" y="415184"/>
            <a:ext cx="2642388" cy="217187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4806" y="3704885"/>
            <a:ext cx="2642388" cy="217187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2472" y="769180"/>
            <a:ext cx="2642388" cy="217187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9937" y="4501644"/>
            <a:ext cx="2642388" cy="2171873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834" y="4501643"/>
            <a:ext cx="2642388" cy="2171873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3052" y="528320"/>
            <a:ext cx="4077668" cy="2986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5488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5239" t="29322" r="55636" b="2121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8820423"/>
              </p:ext>
            </p:extLst>
          </p:nvPr>
        </p:nvGraphicFramePr>
        <p:xfrm>
          <a:off x="289559" y="7010400"/>
          <a:ext cx="11506201" cy="246888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320698">
                  <a:extLst>
                    <a:ext uri="{9D8B030D-6E8A-4147-A177-3AD203B41FA5}">
                      <a16:colId xmlns:a16="http://schemas.microsoft.com/office/drawing/2014/main" val="1135425107"/>
                    </a:ext>
                  </a:extLst>
                </a:gridCol>
                <a:gridCol w="1477119">
                  <a:extLst>
                    <a:ext uri="{9D8B030D-6E8A-4147-A177-3AD203B41FA5}">
                      <a16:colId xmlns:a16="http://schemas.microsoft.com/office/drawing/2014/main" val="1997629243"/>
                    </a:ext>
                  </a:extLst>
                </a:gridCol>
                <a:gridCol w="1030119">
                  <a:extLst>
                    <a:ext uri="{9D8B030D-6E8A-4147-A177-3AD203B41FA5}">
                      <a16:colId xmlns:a16="http://schemas.microsoft.com/office/drawing/2014/main" val="2288780116"/>
                    </a:ext>
                  </a:extLst>
                </a:gridCol>
                <a:gridCol w="5150594">
                  <a:extLst>
                    <a:ext uri="{9D8B030D-6E8A-4147-A177-3AD203B41FA5}">
                      <a16:colId xmlns:a16="http://schemas.microsoft.com/office/drawing/2014/main" val="3038364507"/>
                    </a:ext>
                  </a:extLst>
                </a:gridCol>
                <a:gridCol w="3527671">
                  <a:extLst>
                    <a:ext uri="{9D8B030D-6E8A-4147-A177-3AD203B41FA5}">
                      <a16:colId xmlns:a16="http://schemas.microsoft.com/office/drawing/2014/main" val="599424373"/>
                    </a:ext>
                  </a:extLst>
                </a:gridCol>
              </a:tblGrid>
              <a:tr h="148679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1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대체 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(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갈아치우기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Alternation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/>
                        <a:t>대체할 방법</a:t>
                      </a:r>
                      <a:r>
                        <a:rPr lang="en-US" altLang="ko-KR" sz="1000" b="0" dirty="0" smtClean="0"/>
                        <a:t>, </a:t>
                      </a:r>
                      <a:r>
                        <a:rPr lang="ko-KR" altLang="en-US" sz="1000" b="0" dirty="0" smtClean="0"/>
                        <a:t>물품</a:t>
                      </a:r>
                      <a:r>
                        <a:rPr lang="en-US" altLang="ko-KR" sz="1000" b="0" dirty="0" smtClean="0"/>
                        <a:t>, </a:t>
                      </a:r>
                      <a:r>
                        <a:rPr lang="ko-KR" altLang="en-US" sz="1000" b="0" dirty="0" smtClean="0"/>
                        <a:t>사람</a:t>
                      </a:r>
                      <a:r>
                        <a:rPr lang="en-US" altLang="ko-KR" sz="1000" b="0" dirty="0" smtClean="0"/>
                        <a:t>, </a:t>
                      </a:r>
                      <a:r>
                        <a:rPr lang="ko-KR" altLang="en-US" sz="1000" b="0" dirty="0" smtClean="0"/>
                        <a:t>재료</a:t>
                      </a:r>
                      <a:r>
                        <a:rPr lang="en-US" altLang="ko-KR" sz="1000" b="0" dirty="0" smtClean="0"/>
                        <a:t>, </a:t>
                      </a:r>
                      <a:r>
                        <a:rPr lang="ko-KR" altLang="en-US" sz="1000" b="0" dirty="0" smtClean="0"/>
                        <a:t>장소</a:t>
                      </a:r>
                      <a:r>
                        <a:rPr lang="en-US" altLang="ko-KR" sz="1000" b="0" dirty="0" smtClean="0"/>
                        <a:t>, </a:t>
                      </a:r>
                      <a:r>
                        <a:rPr lang="ko-KR" altLang="en-US" sz="1000" b="0" dirty="0" smtClean="0"/>
                        <a:t>과정이 있나요</a:t>
                      </a:r>
                      <a:r>
                        <a:rPr lang="en-US" altLang="ko-KR" sz="1000" b="0" dirty="0" smtClean="0"/>
                        <a:t>?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/>
                        <a:t>사람</a:t>
                      </a:r>
                      <a:r>
                        <a:rPr lang="en-US" altLang="ko-KR" sz="1000" b="0" dirty="0" smtClean="0"/>
                        <a:t>, </a:t>
                      </a:r>
                      <a:r>
                        <a:rPr lang="ko-KR" altLang="en-US" sz="1000" b="0" dirty="0" smtClean="0"/>
                        <a:t>물건</a:t>
                      </a:r>
                      <a:r>
                        <a:rPr lang="en-US" altLang="ko-KR" sz="1000" b="0" dirty="0" smtClean="0"/>
                        <a:t>, </a:t>
                      </a:r>
                      <a:r>
                        <a:rPr lang="ko-KR" altLang="en-US" sz="1000" b="0" dirty="0" smtClean="0"/>
                        <a:t>재료</a:t>
                      </a:r>
                      <a:r>
                        <a:rPr lang="en-US" altLang="ko-KR" sz="1000" b="0" dirty="0" smtClean="0"/>
                        <a:t>, </a:t>
                      </a:r>
                      <a:r>
                        <a:rPr lang="ko-KR" altLang="en-US" sz="1000" b="0" dirty="0" smtClean="0"/>
                        <a:t>소재</a:t>
                      </a:r>
                      <a:r>
                        <a:rPr lang="en-US" altLang="ko-KR" sz="1000" b="0" dirty="0" smtClean="0"/>
                        <a:t>, </a:t>
                      </a:r>
                      <a:r>
                        <a:rPr lang="ko-KR" altLang="en-US" sz="1000" b="0" dirty="0" smtClean="0"/>
                        <a:t>기법</a:t>
                      </a:r>
                      <a:r>
                        <a:rPr lang="en-US" altLang="ko-KR" sz="1000" b="0" dirty="0" smtClean="0"/>
                        <a:t>, </a:t>
                      </a:r>
                      <a:r>
                        <a:rPr lang="ko-KR" altLang="en-US" sz="1000" b="0" dirty="0" smtClean="0"/>
                        <a:t>동력</a:t>
                      </a:r>
                      <a:r>
                        <a:rPr lang="en-US" altLang="ko-KR" sz="1000" b="0" dirty="0" smtClean="0"/>
                        <a:t>, </a:t>
                      </a:r>
                      <a:r>
                        <a:rPr lang="ko-KR" altLang="en-US" sz="1000" b="0" dirty="0" smtClean="0"/>
                        <a:t>장소</a:t>
                      </a:r>
                      <a:r>
                        <a:rPr lang="en-US" altLang="ko-KR" sz="1000" b="0" dirty="0" smtClean="0"/>
                        <a:t>, </a:t>
                      </a:r>
                      <a:r>
                        <a:rPr lang="ko-KR" altLang="en-US" sz="1000" b="0" dirty="0" smtClean="0"/>
                        <a:t>위치</a:t>
                      </a:r>
                      <a:r>
                        <a:rPr lang="en-US" altLang="ko-KR" sz="1000" b="0" dirty="0" smtClean="0"/>
                        <a:t>, </a:t>
                      </a:r>
                      <a:r>
                        <a:rPr lang="ko-KR" altLang="en-US" sz="1000" b="0" dirty="0" smtClean="0"/>
                        <a:t>표기 방법</a:t>
                      </a:r>
                      <a:r>
                        <a:rPr lang="ko-KR" altLang="en-US" sz="1000" b="0" baseline="0" dirty="0" smtClean="0"/>
                        <a:t> 등을</a:t>
                      </a:r>
                      <a:r>
                        <a:rPr lang="ko-KR" altLang="en-US" sz="1000" b="0" dirty="0" smtClean="0"/>
                        <a:t> 대체해볼까요</a:t>
                      </a:r>
                      <a:r>
                        <a:rPr lang="en-US" altLang="ko-KR" sz="1000" b="0" dirty="0" smtClean="0"/>
                        <a:t>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젓가락의 재질을 나무로 바꿔보면 어떨까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?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91027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2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000" b="0" baseline="0" dirty="0" smtClean="0"/>
                        <a:t>수정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000" b="0" dirty="0" smtClean="0"/>
                        <a:t>Modification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000" b="0" dirty="0" smtClean="0"/>
                        <a:t>의미</a:t>
                      </a:r>
                      <a:r>
                        <a:rPr lang="en-US" altLang="ko-KR" sz="1000" b="0" dirty="0" smtClean="0"/>
                        <a:t>, </a:t>
                      </a:r>
                      <a:r>
                        <a:rPr lang="ko-KR" altLang="en-US" sz="1000" b="0" dirty="0" smtClean="0"/>
                        <a:t>색</a:t>
                      </a:r>
                      <a:r>
                        <a:rPr lang="en-US" altLang="ko-KR" sz="1000" b="0" dirty="0" smtClean="0"/>
                        <a:t>, </a:t>
                      </a:r>
                      <a:r>
                        <a:rPr lang="ko-KR" altLang="en-US" sz="1000" b="0" dirty="0" smtClean="0"/>
                        <a:t>소리</a:t>
                      </a:r>
                      <a:r>
                        <a:rPr lang="en-US" altLang="ko-KR" sz="1000" b="0" dirty="0" smtClean="0"/>
                        <a:t>, </a:t>
                      </a:r>
                      <a:r>
                        <a:rPr lang="ko-KR" altLang="en-US" sz="1000" b="0" dirty="0" smtClean="0"/>
                        <a:t>움직임</a:t>
                      </a:r>
                      <a:r>
                        <a:rPr lang="en-US" altLang="ko-KR" sz="1000" b="0" dirty="0" smtClean="0"/>
                        <a:t>, </a:t>
                      </a:r>
                      <a:r>
                        <a:rPr lang="ko-KR" altLang="en-US" sz="1000" b="0" dirty="0" smtClean="0"/>
                        <a:t>형태</a:t>
                      </a:r>
                      <a:r>
                        <a:rPr lang="en-US" altLang="ko-KR" sz="1000" b="0" dirty="0" smtClean="0"/>
                        <a:t>, </a:t>
                      </a:r>
                      <a:r>
                        <a:rPr lang="ko-KR" altLang="en-US" sz="1000" b="0" dirty="0" smtClean="0"/>
                        <a:t>양식 등을</a:t>
                      </a:r>
                      <a:r>
                        <a:rPr lang="ko-KR" altLang="en-US" sz="1000" b="0" baseline="0" dirty="0" smtClean="0"/>
                        <a:t> 변화시켜볼까요</a:t>
                      </a:r>
                      <a:r>
                        <a:rPr lang="en-US" altLang="ko-KR" sz="1000" b="0" baseline="0" dirty="0" smtClean="0"/>
                        <a:t>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시계의 종소리를 뻐꾸기 울음소리로 바꾸면 어떨까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9219739"/>
                  </a:ext>
                </a:extLst>
              </a:tr>
              <a:tr h="148679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3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확대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+mn-lt"/>
                        </a:rPr>
                        <a:t>Enlargement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/>
                        <a:t>추가</a:t>
                      </a:r>
                      <a:r>
                        <a:rPr lang="en-US" altLang="ko-KR" sz="1000" b="0" dirty="0" smtClean="0"/>
                        <a:t>, </a:t>
                      </a:r>
                      <a:r>
                        <a:rPr lang="ko-KR" altLang="en-US" sz="1000" b="0" dirty="0" smtClean="0"/>
                        <a:t>빈도</a:t>
                      </a:r>
                      <a:r>
                        <a:rPr lang="en-US" altLang="ko-KR" sz="1000" b="0" dirty="0" smtClean="0"/>
                        <a:t>, </a:t>
                      </a:r>
                      <a:r>
                        <a:rPr lang="ko-KR" altLang="en-US" sz="1000" b="0" dirty="0" smtClean="0"/>
                        <a:t>강도</a:t>
                      </a:r>
                      <a:r>
                        <a:rPr lang="en-US" altLang="ko-KR" sz="1000" b="0" dirty="0" smtClean="0"/>
                        <a:t>, </a:t>
                      </a:r>
                      <a:r>
                        <a:rPr lang="ko-KR" altLang="en-US" sz="1000" b="0" dirty="0" smtClean="0"/>
                        <a:t>높이</a:t>
                      </a:r>
                      <a:r>
                        <a:rPr lang="en-US" altLang="ko-KR" sz="1000" b="0" dirty="0" smtClean="0"/>
                        <a:t>, </a:t>
                      </a:r>
                      <a:r>
                        <a:rPr lang="ko-KR" altLang="en-US" sz="1000" b="0" dirty="0" smtClean="0"/>
                        <a:t>길이</a:t>
                      </a:r>
                      <a:r>
                        <a:rPr lang="en-US" altLang="ko-KR" sz="1000" b="0" dirty="0" smtClean="0"/>
                        <a:t>, </a:t>
                      </a:r>
                      <a:r>
                        <a:rPr lang="ko-KR" altLang="en-US" sz="1000" b="0" dirty="0" smtClean="0"/>
                        <a:t>가치</a:t>
                      </a:r>
                      <a:r>
                        <a:rPr lang="en-US" altLang="ko-KR" sz="1000" b="0" dirty="0" smtClean="0"/>
                        <a:t>, </a:t>
                      </a:r>
                      <a:r>
                        <a:rPr lang="ko-KR" altLang="en-US" sz="1000" b="0" dirty="0" smtClean="0"/>
                        <a:t>재료 등을 확대하고 과장해볼까요</a:t>
                      </a:r>
                      <a:r>
                        <a:rPr lang="en-US" altLang="ko-KR" sz="1000" b="0" dirty="0" smtClean="0"/>
                        <a:t>?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baseline="0" dirty="0" smtClean="0"/>
                        <a:t>크게</a:t>
                      </a:r>
                      <a:r>
                        <a:rPr lang="en-US" altLang="ko-KR" sz="1000" b="0" baseline="0" dirty="0" smtClean="0"/>
                        <a:t>, </a:t>
                      </a:r>
                      <a:r>
                        <a:rPr lang="ko-KR" altLang="en-US" sz="1000" b="0" baseline="0" dirty="0" smtClean="0"/>
                        <a:t>길게</a:t>
                      </a:r>
                      <a:r>
                        <a:rPr lang="en-US" altLang="ko-KR" sz="1000" b="0" baseline="0" dirty="0" smtClean="0"/>
                        <a:t>, </a:t>
                      </a:r>
                      <a:r>
                        <a:rPr lang="ko-KR" altLang="en-US" sz="1000" b="0" baseline="0" dirty="0" smtClean="0"/>
                        <a:t>넓게</a:t>
                      </a:r>
                      <a:r>
                        <a:rPr lang="en-US" altLang="ko-KR" sz="1000" b="0" baseline="0" dirty="0" smtClean="0"/>
                        <a:t>, </a:t>
                      </a:r>
                      <a:r>
                        <a:rPr lang="ko-KR" altLang="en-US" sz="1000" b="0" baseline="0" dirty="0" smtClean="0"/>
                        <a:t>두껍게</a:t>
                      </a:r>
                      <a:r>
                        <a:rPr lang="en-US" altLang="ko-KR" sz="1000" b="0" baseline="0" dirty="0" smtClean="0"/>
                        <a:t>, </a:t>
                      </a:r>
                      <a:r>
                        <a:rPr lang="ko-KR" altLang="en-US" sz="1000" b="0" baseline="0" dirty="0" smtClean="0"/>
                        <a:t>무겁게 해볼까요</a:t>
                      </a:r>
                      <a:r>
                        <a:rPr lang="en-US" altLang="ko-KR" sz="1000" b="0" baseline="0" dirty="0" smtClean="0"/>
                        <a:t>?</a:t>
                      </a:r>
                      <a:endParaRPr lang="ko-KR" altLang="en-US" sz="1000" b="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PC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방에서 음식</a:t>
                      </a: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 메뉴와 비중을 확대하면 어떨까</a:t>
                      </a:r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?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71911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4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축소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kumimoji="0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Reduction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/>
                        <a:t>아이디어를 작게</a:t>
                      </a:r>
                      <a:r>
                        <a:rPr lang="en-US" altLang="ko-KR" sz="1000" b="0" dirty="0" smtClean="0"/>
                        <a:t>, </a:t>
                      </a:r>
                      <a:r>
                        <a:rPr lang="ko-KR" altLang="en-US" sz="1000" b="0" dirty="0" smtClean="0"/>
                        <a:t>낮게</a:t>
                      </a:r>
                      <a:r>
                        <a:rPr lang="en-US" altLang="ko-KR" sz="1000" b="0" dirty="0" smtClean="0"/>
                        <a:t>, </a:t>
                      </a:r>
                      <a:r>
                        <a:rPr lang="ko-KR" altLang="en-US" sz="1000" b="0" dirty="0" smtClean="0"/>
                        <a:t>짧게</a:t>
                      </a:r>
                      <a:r>
                        <a:rPr lang="en-US" altLang="ko-KR" sz="1000" b="0" dirty="0" smtClean="0"/>
                        <a:t>, </a:t>
                      </a:r>
                      <a:r>
                        <a:rPr lang="ko-KR" altLang="en-US" sz="1000" b="0" dirty="0" smtClean="0"/>
                        <a:t>얇게</a:t>
                      </a:r>
                      <a:r>
                        <a:rPr lang="en-US" altLang="ko-KR" sz="1000" b="0" dirty="0" smtClean="0"/>
                        <a:t>, </a:t>
                      </a:r>
                      <a:r>
                        <a:rPr lang="ko-KR" altLang="en-US" sz="1000" b="0" dirty="0" smtClean="0"/>
                        <a:t>가볍게</a:t>
                      </a:r>
                      <a:r>
                        <a:rPr lang="en-US" altLang="ko-KR" sz="1000" b="0" dirty="0" smtClean="0"/>
                        <a:t>, </a:t>
                      </a:r>
                      <a:r>
                        <a:rPr lang="ko-KR" altLang="en-US" sz="1000" b="0" dirty="0" smtClean="0"/>
                        <a:t>생략</a:t>
                      </a:r>
                      <a:r>
                        <a:rPr lang="en-US" altLang="ko-KR" sz="1000" b="0" dirty="0" smtClean="0"/>
                        <a:t>, </a:t>
                      </a:r>
                      <a:r>
                        <a:rPr lang="ko-KR" altLang="en-US" sz="1000" b="0" dirty="0" smtClean="0"/>
                        <a:t>분할</a:t>
                      </a:r>
                      <a:r>
                        <a:rPr lang="en-US" altLang="ko-KR" sz="1000" b="0" dirty="0" smtClean="0"/>
                        <a:t>, </a:t>
                      </a:r>
                      <a:r>
                        <a:rPr lang="ko-KR" altLang="en-US" sz="1000" b="0" dirty="0" smtClean="0"/>
                        <a:t>제거</a:t>
                      </a:r>
                      <a:r>
                        <a:rPr lang="en-US" altLang="ko-KR" sz="1000" b="0" dirty="0" smtClean="0"/>
                        <a:t>, </a:t>
                      </a:r>
                      <a:r>
                        <a:rPr lang="ko-KR" altLang="en-US" sz="1000" b="0" dirty="0" smtClean="0"/>
                        <a:t>단축</a:t>
                      </a:r>
                      <a:r>
                        <a:rPr lang="en-US" altLang="ko-KR" sz="1000" b="0" dirty="0" smtClean="0"/>
                        <a:t>, </a:t>
                      </a:r>
                      <a:r>
                        <a:rPr lang="ko-KR" altLang="en-US" sz="1000" b="0" dirty="0" smtClean="0"/>
                        <a:t>단순화 해볼까요</a:t>
                      </a:r>
                      <a:r>
                        <a:rPr lang="en-US" altLang="ko-KR" sz="1000" b="0" dirty="0" smtClean="0"/>
                        <a:t>?</a:t>
                      </a:r>
                      <a:endParaRPr lang="ko-KR" altLang="en-US" sz="1000" b="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전화기의 선과 안테나를 없애면 어떨까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?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2546553"/>
                  </a:ext>
                </a:extLst>
              </a:tr>
              <a:tr h="148679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5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반전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Reversion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순서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,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위치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,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기능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,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모양 등을 바꾸거나 재정렬 해보는 건 어떤가요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?</a:t>
                      </a:r>
                    </a:p>
                    <a:p>
                      <a:pPr algn="l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앞뒤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,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위아래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,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좌우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,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겉과 안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,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역할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,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 순서를 바꿔볼까요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김밥의 김과 밥의 위치를 바꾸면 어떨까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?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1955793"/>
                  </a:ext>
                </a:extLst>
              </a:tr>
              <a:tr h="148679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6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결합 </a:t>
                      </a:r>
                      <a:r>
                        <a:rPr lang="en-US" altLang="ko-KR" sz="10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0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보라</a:t>
                      </a:r>
                      <a:r>
                        <a:rPr lang="en-US" altLang="ko-KR" sz="10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마지막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Combination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다른 아이디어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,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재료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,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부품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, </a:t>
                      </a:r>
                      <a:r>
                        <a:rPr lang="ko-KR" altLang="en-US" sz="10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목적</a:t>
                      </a:r>
                      <a:r>
                        <a:rPr lang="en-US" altLang="ko-KR" sz="10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단위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등을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 결합해볼까요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?</a:t>
                      </a:r>
                    </a:p>
                    <a:p>
                      <a:pPr algn="l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랜덤 단어로 시도해보고 싶다면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,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키워드의 방에 놀러가볼까요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?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장갑과 모자를 합치면 어떨까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?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4532326"/>
                  </a:ext>
                </a:extLst>
              </a:tr>
              <a:tr h="148679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7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전용 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(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다른 용도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Diversion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다른 용도를 사용하거나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,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사용자를 바꿀 수 있나요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?</a:t>
                      </a:r>
                    </a:p>
                    <a:p>
                      <a:pPr algn="l" latinLnBrk="1"/>
                      <a:r>
                        <a:rPr lang="ko-KR" altLang="en-US" sz="10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다른 아이디어를 빌리거나 흉내 내도 좋아요</a:t>
                      </a:r>
                      <a:r>
                        <a:rPr lang="en-US" altLang="ko-KR" sz="10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!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장갑을 부엌에서 사용하면 어떨까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4611580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7246620" y="2328546"/>
            <a:ext cx="12563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대체</a:t>
            </a:r>
            <a:endParaRPr lang="en-US" altLang="ko-KR" dirty="0" smtClean="0"/>
          </a:p>
          <a:p>
            <a:r>
              <a:rPr lang="en-US" altLang="ko-KR" dirty="0" err="1" smtClean="0"/>
              <a:t>Alternaion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5821680" y="1625600"/>
            <a:ext cx="558800" cy="995680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4945380" y="2459673"/>
            <a:ext cx="2301240" cy="2011680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 smtClean="0">
                <a:solidFill>
                  <a:schemeClr val="tx1"/>
                </a:solidFill>
              </a:rPr>
              <a:t>WRITE</a:t>
            </a:r>
          </a:p>
          <a:p>
            <a:pPr algn="ctr"/>
            <a:r>
              <a:rPr lang="en-US" altLang="ko-KR" sz="2500" dirty="0" smtClean="0">
                <a:solidFill>
                  <a:schemeClr val="tx1"/>
                </a:solidFill>
              </a:rPr>
              <a:t>your</a:t>
            </a:r>
          </a:p>
          <a:p>
            <a:pPr algn="ctr"/>
            <a:r>
              <a:rPr lang="en-US" altLang="ko-KR" sz="2500" dirty="0" err="1" smtClean="0">
                <a:solidFill>
                  <a:schemeClr val="tx1"/>
                </a:solidFill>
              </a:rPr>
              <a:t>iDEA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58429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>
            <a:off x="0" y="407353"/>
            <a:ext cx="12192000" cy="6116320"/>
            <a:chOff x="0" y="407353"/>
            <a:chExt cx="12192000" cy="6116320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2"/>
            <a:srcRect t="2453" b="3303"/>
            <a:stretch/>
          </p:blipFill>
          <p:spPr>
            <a:xfrm>
              <a:off x="0" y="407353"/>
              <a:ext cx="12192000" cy="6116320"/>
            </a:xfrm>
            <a:prstGeom prst="rect">
              <a:avLst/>
            </a:prstGeom>
          </p:spPr>
        </p:pic>
        <p:sp>
          <p:nvSpPr>
            <p:cNvPr id="5" name="직사각형 4"/>
            <p:cNvSpPr/>
            <p:nvPr/>
          </p:nvSpPr>
          <p:spPr>
            <a:xfrm>
              <a:off x="6397632" y="3218994"/>
              <a:ext cx="1120768" cy="55399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altLang="ko-KR" sz="3000" b="0" cap="none" spc="0" dirty="0" smtClean="0">
                  <a:ln w="0"/>
                  <a:solidFill>
                    <a:schemeClr val="bg1">
                      <a:lumMod val="65000"/>
                    </a:schemeClr>
                  </a:solidFill>
                  <a:latin typeface="Bahnschrift SemiBold Condensed" panose="020B0502040204020203" pitchFamily="34" charset="0"/>
                </a:rPr>
                <a:t>CHECK</a:t>
              </a:r>
              <a:endParaRPr lang="en-US" altLang="ko-KR" sz="3000" b="0" cap="none" spc="0" dirty="0">
                <a:ln w="0"/>
                <a:solidFill>
                  <a:schemeClr val="bg1">
                    <a:lumMod val="65000"/>
                  </a:schemeClr>
                </a:solidFill>
                <a:latin typeface="Bahnschrift SemiBold Condensed" panose="020B0502040204020203" pitchFamily="34" charset="0"/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4704080" y="609600"/>
              <a:ext cx="873760" cy="1412240"/>
            </a:xfrm>
            <a:prstGeom prst="rect">
              <a:avLst/>
            </a:prstGeom>
            <a:solidFill>
              <a:srgbClr val="43CD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560256" y="655463"/>
              <a:ext cx="1120768" cy="630942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ko-KR" altLang="en-US" sz="2000" dirty="0" smtClean="0">
                  <a:ln w="0"/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대체</a:t>
              </a:r>
              <a:endParaRPr lang="en-US" altLang="ko-KR" sz="2000" dirty="0" smtClean="0">
                <a:ln w="0"/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  <a:p>
              <a:pPr algn="ctr"/>
              <a:r>
                <a:rPr lang="en-US" altLang="ko-KR" sz="1500" b="0" cap="none" spc="0" dirty="0" smtClean="0">
                  <a:ln w="0"/>
                  <a:solidFill>
                    <a:schemeClr val="bg1"/>
                  </a:solidFill>
                  <a:latin typeface="Bahnschrift SemiBold Condensed" panose="020B0502040204020203" pitchFamily="34" charset="0"/>
                </a:rPr>
                <a:t>Alternation</a:t>
              </a:r>
              <a:endParaRPr lang="en-US" altLang="ko-KR" sz="1500" b="0" cap="none" spc="0" dirty="0">
                <a:ln w="0"/>
                <a:solidFill>
                  <a:schemeClr val="bg1"/>
                </a:solidFill>
                <a:latin typeface="Bahnschrift SemiBold Condensed" panose="020B0502040204020203" pitchFamily="34" charset="0"/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4639168" y="1275525"/>
              <a:ext cx="1026616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500" dirty="0">
                  <a:solidFill>
                    <a:srgbClr val="002060"/>
                  </a:solidFill>
                </a:rPr>
                <a:t>대체할 방법</a:t>
              </a:r>
              <a:r>
                <a:rPr lang="en-US" altLang="ko-KR" sz="500" dirty="0">
                  <a:solidFill>
                    <a:srgbClr val="002060"/>
                  </a:solidFill>
                </a:rPr>
                <a:t>, </a:t>
              </a:r>
              <a:r>
                <a:rPr lang="ko-KR" altLang="en-US" sz="500" dirty="0">
                  <a:solidFill>
                    <a:srgbClr val="002060"/>
                  </a:solidFill>
                </a:rPr>
                <a:t>물품</a:t>
              </a:r>
              <a:r>
                <a:rPr lang="en-US" altLang="ko-KR" sz="500" dirty="0">
                  <a:solidFill>
                    <a:srgbClr val="002060"/>
                  </a:solidFill>
                </a:rPr>
                <a:t>, </a:t>
              </a:r>
              <a:r>
                <a:rPr lang="ko-KR" altLang="en-US" sz="500" dirty="0">
                  <a:solidFill>
                    <a:srgbClr val="002060"/>
                  </a:solidFill>
                </a:rPr>
                <a:t>사람</a:t>
              </a:r>
              <a:r>
                <a:rPr lang="en-US" altLang="ko-KR" sz="500" dirty="0">
                  <a:solidFill>
                    <a:srgbClr val="002060"/>
                  </a:solidFill>
                </a:rPr>
                <a:t>, </a:t>
              </a:r>
              <a:endParaRPr lang="en-US" altLang="ko-KR" sz="500" dirty="0" smtClean="0">
                <a:solidFill>
                  <a:srgbClr val="002060"/>
                </a:solidFill>
              </a:endParaRPr>
            </a:p>
            <a:p>
              <a:pPr>
                <a:defRPr/>
              </a:pPr>
              <a:r>
                <a:rPr lang="ko-KR" altLang="en-US" sz="500" dirty="0" smtClean="0">
                  <a:solidFill>
                    <a:srgbClr val="002060"/>
                  </a:solidFill>
                </a:rPr>
                <a:t>재료</a:t>
              </a:r>
              <a:r>
                <a:rPr lang="en-US" altLang="ko-KR" sz="500" dirty="0">
                  <a:solidFill>
                    <a:srgbClr val="002060"/>
                  </a:solidFill>
                </a:rPr>
                <a:t>, </a:t>
              </a:r>
              <a:r>
                <a:rPr lang="ko-KR" altLang="en-US" sz="500" dirty="0">
                  <a:solidFill>
                    <a:srgbClr val="002060"/>
                  </a:solidFill>
                </a:rPr>
                <a:t>장소</a:t>
              </a:r>
              <a:r>
                <a:rPr lang="en-US" altLang="ko-KR" sz="500" dirty="0">
                  <a:solidFill>
                    <a:srgbClr val="002060"/>
                  </a:solidFill>
                </a:rPr>
                <a:t>, </a:t>
              </a:r>
              <a:r>
                <a:rPr lang="ko-KR" altLang="en-US" sz="500" dirty="0">
                  <a:solidFill>
                    <a:srgbClr val="002060"/>
                  </a:solidFill>
                </a:rPr>
                <a:t>과정이 있나요</a:t>
              </a:r>
              <a:r>
                <a:rPr lang="en-US" altLang="ko-KR" sz="500" dirty="0" smtClean="0">
                  <a:solidFill>
                    <a:srgbClr val="002060"/>
                  </a:solidFill>
                </a:rPr>
                <a:t>?</a:t>
              </a:r>
              <a:endParaRPr lang="en-US" altLang="ko-KR" sz="500" dirty="0">
                <a:solidFill>
                  <a:srgbClr val="002060"/>
                </a:solidFill>
              </a:endParaRPr>
            </a:p>
            <a:p>
              <a:pPr>
                <a:defRPr/>
              </a:pPr>
              <a:r>
                <a:rPr lang="ko-KR" altLang="en-US" sz="500" dirty="0">
                  <a:solidFill>
                    <a:srgbClr val="002060"/>
                  </a:solidFill>
                </a:rPr>
                <a:t>사람</a:t>
              </a:r>
              <a:r>
                <a:rPr lang="en-US" altLang="ko-KR" sz="500" dirty="0">
                  <a:solidFill>
                    <a:srgbClr val="002060"/>
                  </a:solidFill>
                </a:rPr>
                <a:t>, </a:t>
              </a:r>
              <a:r>
                <a:rPr lang="ko-KR" altLang="en-US" sz="500" dirty="0">
                  <a:solidFill>
                    <a:srgbClr val="002060"/>
                  </a:solidFill>
                </a:rPr>
                <a:t>물건</a:t>
              </a:r>
              <a:r>
                <a:rPr lang="en-US" altLang="ko-KR" sz="500" dirty="0">
                  <a:solidFill>
                    <a:srgbClr val="002060"/>
                  </a:solidFill>
                </a:rPr>
                <a:t>, </a:t>
              </a:r>
              <a:r>
                <a:rPr lang="ko-KR" altLang="en-US" sz="500" dirty="0">
                  <a:solidFill>
                    <a:srgbClr val="002060"/>
                  </a:solidFill>
                </a:rPr>
                <a:t>재료</a:t>
              </a:r>
              <a:r>
                <a:rPr lang="en-US" altLang="ko-KR" sz="500" dirty="0">
                  <a:solidFill>
                    <a:srgbClr val="002060"/>
                  </a:solidFill>
                </a:rPr>
                <a:t>, </a:t>
              </a:r>
              <a:r>
                <a:rPr lang="ko-KR" altLang="en-US" sz="500" dirty="0">
                  <a:solidFill>
                    <a:srgbClr val="002060"/>
                  </a:solidFill>
                </a:rPr>
                <a:t>소재</a:t>
              </a:r>
              <a:r>
                <a:rPr lang="en-US" altLang="ko-KR" sz="500" dirty="0">
                  <a:solidFill>
                    <a:srgbClr val="002060"/>
                  </a:solidFill>
                </a:rPr>
                <a:t>, </a:t>
              </a:r>
              <a:r>
                <a:rPr lang="ko-KR" altLang="en-US" sz="500" dirty="0">
                  <a:solidFill>
                    <a:srgbClr val="002060"/>
                  </a:solidFill>
                </a:rPr>
                <a:t>기법</a:t>
              </a:r>
              <a:r>
                <a:rPr lang="en-US" altLang="ko-KR" sz="500" dirty="0">
                  <a:solidFill>
                    <a:srgbClr val="002060"/>
                  </a:solidFill>
                </a:rPr>
                <a:t>, </a:t>
              </a:r>
              <a:r>
                <a:rPr lang="ko-KR" altLang="en-US" sz="500" dirty="0">
                  <a:solidFill>
                    <a:srgbClr val="002060"/>
                  </a:solidFill>
                </a:rPr>
                <a:t>동력</a:t>
              </a:r>
              <a:r>
                <a:rPr lang="en-US" altLang="ko-KR" sz="500" dirty="0">
                  <a:solidFill>
                    <a:srgbClr val="002060"/>
                  </a:solidFill>
                </a:rPr>
                <a:t>, </a:t>
              </a:r>
              <a:r>
                <a:rPr lang="ko-KR" altLang="en-US" sz="500" dirty="0">
                  <a:solidFill>
                    <a:srgbClr val="002060"/>
                  </a:solidFill>
                </a:rPr>
                <a:t>장소</a:t>
              </a:r>
              <a:r>
                <a:rPr lang="en-US" altLang="ko-KR" sz="500" dirty="0">
                  <a:solidFill>
                    <a:srgbClr val="002060"/>
                  </a:solidFill>
                </a:rPr>
                <a:t>, </a:t>
              </a:r>
              <a:r>
                <a:rPr lang="ko-KR" altLang="en-US" sz="500" dirty="0">
                  <a:solidFill>
                    <a:srgbClr val="002060"/>
                  </a:solidFill>
                </a:rPr>
                <a:t>위치</a:t>
              </a:r>
              <a:r>
                <a:rPr lang="en-US" altLang="ko-KR" sz="500" dirty="0">
                  <a:solidFill>
                    <a:srgbClr val="002060"/>
                  </a:solidFill>
                </a:rPr>
                <a:t>, </a:t>
              </a:r>
              <a:r>
                <a:rPr lang="ko-KR" altLang="en-US" sz="500" dirty="0">
                  <a:solidFill>
                    <a:srgbClr val="002060"/>
                  </a:solidFill>
                </a:rPr>
                <a:t>표기 방법 등을 대체해볼까요</a:t>
              </a:r>
              <a:r>
                <a:rPr lang="en-US" altLang="ko-KR" sz="500" dirty="0" smtClean="0">
                  <a:solidFill>
                    <a:srgbClr val="002060"/>
                  </a:solidFill>
                </a:rPr>
                <a:t>?</a:t>
              </a:r>
            </a:p>
            <a:p>
              <a:pPr>
                <a:defRPr/>
              </a:pPr>
              <a:endParaRPr lang="en-US" altLang="ko-KR" sz="500" dirty="0">
                <a:solidFill>
                  <a:srgbClr val="002060"/>
                </a:solidFill>
              </a:endParaRPr>
            </a:p>
            <a:p>
              <a:pPr>
                <a:defRPr/>
              </a:pPr>
              <a:r>
                <a:rPr lang="en-US" altLang="ko-KR" sz="500" dirty="0">
                  <a:solidFill>
                    <a:srgbClr val="002060"/>
                  </a:solidFill>
                </a:rPr>
                <a:t>e</a:t>
              </a:r>
              <a:r>
                <a:rPr lang="en-US" altLang="ko-KR" sz="500" dirty="0" smtClean="0">
                  <a:solidFill>
                    <a:srgbClr val="002060"/>
                  </a:solidFill>
                </a:rPr>
                <a:t>x. </a:t>
              </a:r>
              <a:r>
                <a:rPr lang="ko-KR" altLang="en-US" sz="500" dirty="0">
                  <a:solidFill>
                    <a:srgbClr val="002060"/>
                  </a:solidFill>
                </a:rPr>
                <a:t>젓가락의 </a:t>
              </a:r>
              <a:r>
                <a:rPr lang="ko-KR" altLang="en-US" sz="500" dirty="0" smtClean="0">
                  <a:solidFill>
                    <a:srgbClr val="002060"/>
                  </a:solidFill>
                </a:rPr>
                <a:t>재질을</a:t>
              </a:r>
              <a:endParaRPr lang="en-US" altLang="ko-KR" sz="500" dirty="0" smtClean="0">
                <a:solidFill>
                  <a:srgbClr val="002060"/>
                </a:solidFill>
              </a:endParaRPr>
            </a:p>
            <a:p>
              <a:pPr>
                <a:defRPr/>
              </a:pPr>
              <a:r>
                <a:rPr lang="ko-KR" altLang="en-US" sz="500" dirty="0" smtClean="0">
                  <a:solidFill>
                    <a:srgbClr val="002060"/>
                  </a:solidFill>
                </a:rPr>
                <a:t>나무로 </a:t>
              </a:r>
              <a:r>
                <a:rPr lang="ko-KR" altLang="en-US" sz="500" dirty="0">
                  <a:solidFill>
                    <a:srgbClr val="002060"/>
                  </a:solidFill>
                </a:rPr>
                <a:t>바꿔보면 어떨까</a:t>
              </a:r>
              <a:r>
                <a:rPr lang="en-US" altLang="ko-KR" sz="500" dirty="0" smtClean="0">
                  <a:solidFill>
                    <a:srgbClr val="002060"/>
                  </a:solidFill>
                </a:rPr>
                <a:t>?</a:t>
              </a:r>
              <a:endParaRPr lang="ko-KR" altLang="en-US" sz="500" dirty="0">
                <a:solidFill>
                  <a:srgbClr val="002060"/>
                </a:solidFill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5759936" y="609600"/>
              <a:ext cx="1382544" cy="14122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직사각형 11"/>
          <p:cNvSpPr/>
          <p:nvPr/>
        </p:nvSpPr>
        <p:spPr>
          <a:xfrm>
            <a:off x="3592145" y="5098833"/>
            <a:ext cx="5007710" cy="11822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 rot="900000">
            <a:off x="8515918" y="1441784"/>
            <a:ext cx="1382544" cy="13814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 rot="577985">
            <a:off x="9163927" y="3100022"/>
            <a:ext cx="1382544" cy="13814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 rot="474289">
            <a:off x="10119048" y="4839448"/>
            <a:ext cx="1382544" cy="13814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 rot="20786841">
            <a:off x="2866721" y="1074594"/>
            <a:ext cx="1382544" cy="13814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 rot="20915172">
            <a:off x="2434236" y="2745916"/>
            <a:ext cx="1395740" cy="14502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 rot="21280264">
            <a:off x="1591637" y="4430635"/>
            <a:ext cx="1395740" cy="14502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48316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149468" y="167054"/>
            <a:ext cx="11834447" cy="6567854"/>
          </a:xfrm>
          <a:prstGeom prst="roundRect">
            <a:avLst>
              <a:gd name="adj" fmla="val 5824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자유형 7"/>
          <p:cNvSpPr/>
          <p:nvPr/>
        </p:nvSpPr>
        <p:spPr>
          <a:xfrm>
            <a:off x="149467" y="167054"/>
            <a:ext cx="4695095" cy="6567854"/>
          </a:xfrm>
          <a:custGeom>
            <a:avLst/>
            <a:gdLst>
              <a:gd name="connsiteX0" fmla="*/ 382512 w 4695095"/>
              <a:gd name="connsiteY0" fmla="*/ 0 h 6567854"/>
              <a:gd name="connsiteX1" fmla="*/ 4695095 w 4695095"/>
              <a:gd name="connsiteY1" fmla="*/ 0 h 6567854"/>
              <a:gd name="connsiteX2" fmla="*/ 4695095 w 4695095"/>
              <a:gd name="connsiteY2" fmla="*/ 6567854 h 6567854"/>
              <a:gd name="connsiteX3" fmla="*/ 382512 w 4695095"/>
              <a:gd name="connsiteY3" fmla="*/ 6567854 h 6567854"/>
              <a:gd name="connsiteX4" fmla="*/ 0 w 4695095"/>
              <a:gd name="connsiteY4" fmla="*/ 6185342 h 6567854"/>
              <a:gd name="connsiteX5" fmla="*/ 0 w 4695095"/>
              <a:gd name="connsiteY5" fmla="*/ 382512 h 6567854"/>
              <a:gd name="connsiteX6" fmla="*/ 382512 w 4695095"/>
              <a:gd name="connsiteY6" fmla="*/ 0 h 6567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95095" h="6567854">
                <a:moveTo>
                  <a:pt x="382512" y="0"/>
                </a:moveTo>
                <a:lnTo>
                  <a:pt x="4695095" y="0"/>
                </a:lnTo>
                <a:lnTo>
                  <a:pt x="4695095" y="6567854"/>
                </a:lnTo>
                <a:lnTo>
                  <a:pt x="382512" y="6567854"/>
                </a:lnTo>
                <a:cubicBezTo>
                  <a:pt x="171256" y="6567854"/>
                  <a:pt x="0" y="6396598"/>
                  <a:pt x="0" y="6185342"/>
                </a:cubicBezTo>
                <a:lnTo>
                  <a:pt x="0" y="382512"/>
                </a:lnTo>
                <a:cubicBezTo>
                  <a:pt x="0" y="171256"/>
                  <a:pt x="171256" y="0"/>
                  <a:pt x="382512" y="0"/>
                </a:cubicBezTo>
                <a:close/>
              </a:path>
            </a:pathLst>
          </a:custGeom>
          <a:solidFill>
            <a:srgbClr val="8271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50652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149467" y="167054"/>
            <a:ext cx="11834448" cy="6567854"/>
            <a:chOff x="149467" y="167054"/>
            <a:chExt cx="11834448" cy="6567854"/>
          </a:xfrm>
        </p:grpSpPr>
        <p:sp>
          <p:nvSpPr>
            <p:cNvPr id="2" name="모서리가 둥근 직사각형 1"/>
            <p:cNvSpPr/>
            <p:nvPr/>
          </p:nvSpPr>
          <p:spPr>
            <a:xfrm>
              <a:off x="149468" y="167054"/>
              <a:ext cx="11834447" cy="6567854"/>
            </a:xfrm>
            <a:prstGeom prst="roundRect">
              <a:avLst>
                <a:gd name="adj" fmla="val 5824"/>
              </a:avLst>
            </a:prstGeom>
            <a:solidFill>
              <a:schemeClr val="bg1"/>
            </a:solidFill>
            <a:ln>
              <a:noFill/>
            </a:ln>
            <a:effectLst>
              <a:outerShdw blurRad="63500" dist="254000" dir="270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자유형 7"/>
            <p:cNvSpPr/>
            <p:nvPr/>
          </p:nvSpPr>
          <p:spPr>
            <a:xfrm>
              <a:off x="149467" y="167054"/>
              <a:ext cx="4695095" cy="6567854"/>
            </a:xfrm>
            <a:custGeom>
              <a:avLst/>
              <a:gdLst>
                <a:gd name="connsiteX0" fmla="*/ 382512 w 4695095"/>
                <a:gd name="connsiteY0" fmla="*/ 0 h 6567854"/>
                <a:gd name="connsiteX1" fmla="*/ 4695095 w 4695095"/>
                <a:gd name="connsiteY1" fmla="*/ 0 h 6567854"/>
                <a:gd name="connsiteX2" fmla="*/ 4695095 w 4695095"/>
                <a:gd name="connsiteY2" fmla="*/ 6567854 h 6567854"/>
                <a:gd name="connsiteX3" fmla="*/ 382512 w 4695095"/>
                <a:gd name="connsiteY3" fmla="*/ 6567854 h 6567854"/>
                <a:gd name="connsiteX4" fmla="*/ 0 w 4695095"/>
                <a:gd name="connsiteY4" fmla="*/ 6185342 h 6567854"/>
                <a:gd name="connsiteX5" fmla="*/ 0 w 4695095"/>
                <a:gd name="connsiteY5" fmla="*/ 382512 h 6567854"/>
                <a:gd name="connsiteX6" fmla="*/ 382512 w 4695095"/>
                <a:gd name="connsiteY6" fmla="*/ 0 h 6567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95095" h="6567854">
                  <a:moveTo>
                    <a:pt x="382512" y="0"/>
                  </a:moveTo>
                  <a:lnTo>
                    <a:pt x="4695095" y="0"/>
                  </a:lnTo>
                  <a:lnTo>
                    <a:pt x="4695095" y="6567854"/>
                  </a:lnTo>
                  <a:lnTo>
                    <a:pt x="382512" y="6567854"/>
                  </a:lnTo>
                  <a:cubicBezTo>
                    <a:pt x="171256" y="6567854"/>
                    <a:pt x="0" y="6396598"/>
                    <a:pt x="0" y="6185342"/>
                  </a:cubicBezTo>
                  <a:lnTo>
                    <a:pt x="0" y="382512"/>
                  </a:lnTo>
                  <a:cubicBezTo>
                    <a:pt x="0" y="171256"/>
                    <a:pt x="171256" y="0"/>
                    <a:pt x="382512" y="0"/>
                  </a:cubicBezTo>
                  <a:close/>
                </a:path>
              </a:pathLst>
            </a:custGeom>
            <a:solidFill>
              <a:srgbClr val="53D3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7613128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5260675" y="1656695"/>
            <a:ext cx="1670650" cy="31700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200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4</a:t>
            </a:r>
            <a:endParaRPr lang="en-US" altLang="ko-KR" sz="200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304568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https://velog.velcdn.com/images%2Fteo%2Fpost%2Fcfd6331d-1e23-4d4a-b8da-e506aa6b2498%2Fimage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99" y="308640"/>
            <a:ext cx="6627332" cy="495795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직사각형 4"/>
          <p:cNvSpPr/>
          <p:nvPr/>
        </p:nvSpPr>
        <p:spPr>
          <a:xfrm>
            <a:off x="7407973" y="2672834"/>
            <a:ext cx="40054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https://brunch.co.kr/@hubertshin/54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7407973" y="2101334"/>
            <a:ext cx="41349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https://velog.io/@teo/google-sprint-1</a:t>
            </a:r>
          </a:p>
        </p:txBody>
      </p:sp>
    </p:spTree>
    <p:extLst>
      <p:ext uri="{BB962C8B-B14F-4D97-AF65-F5344CB8AC3E}">
        <p14:creationId xmlns:p14="http://schemas.microsoft.com/office/powerpoint/2010/main" val="28719075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282" y="320842"/>
            <a:ext cx="3179023" cy="230566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4953" y="320841"/>
            <a:ext cx="3200401" cy="230566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3001" y="320841"/>
            <a:ext cx="3116071" cy="230566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8282" y="2870069"/>
            <a:ext cx="4494476" cy="369545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69400" y="2870069"/>
            <a:ext cx="5249672" cy="3588268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3048000" y="31058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 smtClean="0"/>
              <a:t>https://ko.ac-illust.com/search-result/similar/568710?same_creator=1&amp;data_id=568710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3201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879" y="922215"/>
            <a:ext cx="2137499" cy="2265837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1234" y="356357"/>
            <a:ext cx="2137499" cy="2265837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1304" y="1553061"/>
            <a:ext cx="2137499" cy="2265837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8373" y="492301"/>
            <a:ext cx="2137499" cy="2265837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5408" y="2027655"/>
            <a:ext cx="2137499" cy="2265837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680" y="2638663"/>
            <a:ext cx="2137499" cy="2265837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5457" y="2761315"/>
            <a:ext cx="2137499" cy="2265837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3920" y="3160574"/>
            <a:ext cx="2137499" cy="2265837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3805" y="3498491"/>
            <a:ext cx="2137499" cy="2265837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5230" y="1058159"/>
            <a:ext cx="2137499" cy="2265837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6585" y="492301"/>
            <a:ext cx="2137499" cy="2265837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8782" y="1780269"/>
            <a:ext cx="2137499" cy="2265837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3724" y="628245"/>
            <a:ext cx="2137499" cy="2265837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2886" y="2254863"/>
            <a:ext cx="2137499" cy="2265837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2935" y="2988523"/>
            <a:ext cx="2137499" cy="2265837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398" y="3387782"/>
            <a:ext cx="2137499" cy="2265837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1283" y="3725699"/>
            <a:ext cx="2137499" cy="2265837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2282" y="4171753"/>
            <a:ext cx="2137499" cy="2265837"/>
          </a:xfrm>
          <a:prstGeom prst="rect">
            <a:avLst/>
          </a:prstGeom>
        </p:spPr>
      </p:pic>
      <p:sp>
        <p:nvSpPr>
          <p:cNvPr id="31" name="직사각형 30"/>
          <p:cNvSpPr/>
          <p:nvPr/>
        </p:nvSpPr>
        <p:spPr>
          <a:xfrm>
            <a:off x="-335280" y="-294640"/>
            <a:ext cx="12862560" cy="7559040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31510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8763" y="3418840"/>
            <a:ext cx="2394642" cy="179832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8850" y="4734560"/>
            <a:ext cx="2394642" cy="179832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2372" y="3073400"/>
            <a:ext cx="2394642" cy="179832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4911" y="4566920"/>
            <a:ext cx="2394642" cy="179832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4729" y="3484880"/>
            <a:ext cx="2394642" cy="179832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9090" y="4292600"/>
            <a:ext cx="2394642" cy="179832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9131" y="3302000"/>
            <a:ext cx="2394642" cy="179832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9412" y="1854200"/>
            <a:ext cx="2394642" cy="179832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2372" y="1503680"/>
            <a:ext cx="2394642" cy="179832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5332" y="2037080"/>
            <a:ext cx="2394642" cy="179832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6250" y="492760"/>
            <a:ext cx="2394642" cy="179832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3812" y="4925060"/>
            <a:ext cx="2394642" cy="1798320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751" y="1270000"/>
            <a:ext cx="2394642" cy="1798320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4968" y="2824480"/>
            <a:ext cx="2394642" cy="1798320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0152" y="383540"/>
            <a:ext cx="2394642" cy="1798320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1764" y="2037080"/>
            <a:ext cx="2394642" cy="1798320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5247" y="680720"/>
            <a:ext cx="2394642" cy="1798320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-201727" y="-711200"/>
            <a:ext cx="12862560" cy="7559040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3803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144331">
            <a:off x="7158625" y="1499679"/>
            <a:ext cx="1593690" cy="168937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4530" y="1167141"/>
            <a:ext cx="1593690" cy="168937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2199" y="4209763"/>
            <a:ext cx="1593690" cy="168937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571" y="1389103"/>
            <a:ext cx="2249574" cy="168937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8568" y="3299181"/>
            <a:ext cx="2249574" cy="168937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1514" y="2520386"/>
            <a:ext cx="2249574" cy="1689377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9605" y="4580748"/>
            <a:ext cx="2249574" cy="1689377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1775" y="4775497"/>
            <a:ext cx="2249574" cy="1689377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2302" y="1389103"/>
            <a:ext cx="2249574" cy="1689377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5814" y="3429000"/>
            <a:ext cx="2249574" cy="1689377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2181" y="4323933"/>
            <a:ext cx="2249574" cy="1689377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5840" y="2923262"/>
            <a:ext cx="2249574" cy="1689377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2160" y="2344142"/>
            <a:ext cx="2249574" cy="1689377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300" y="3502382"/>
            <a:ext cx="1593690" cy="1689377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7089" y="2222222"/>
            <a:ext cx="1593690" cy="1689377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-335280" y="-294640"/>
            <a:ext cx="12862560" cy="7559040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83249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972" y="174661"/>
            <a:ext cx="4356738" cy="305621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972" y="3429000"/>
            <a:ext cx="4413625" cy="326326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3781" y="295314"/>
            <a:ext cx="2176379" cy="313368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9520" y="3464361"/>
            <a:ext cx="4653280" cy="319254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5744" y="174661"/>
            <a:ext cx="2325162" cy="3129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9931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400" y="54477"/>
            <a:ext cx="9620981" cy="6749045"/>
          </a:xfrm>
          <a:prstGeom prst="rect">
            <a:avLst/>
          </a:prstGeom>
        </p:spPr>
      </p:pic>
      <p:sp>
        <p:nvSpPr>
          <p:cNvPr id="9" name="타원형 설명선 8"/>
          <p:cNvSpPr/>
          <p:nvPr/>
        </p:nvSpPr>
        <p:spPr>
          <a:xfrm>
            <a:off x="4175760" y="2438400"/>
            <a:ext cx="1727200" cy="1584960"/>
          </a:xfrm>
          <a:prstGeom prst="wedgeEllipseCallout">
            <a:avLst>
              <a:gd name="adj1" fmla="val 15638"/>
              <a:gd name="adj2" fmla="val 58654"/>
            </a:avLst>
          </a:prstGeom>
          <a:noFill/>
          <a:ln w="762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사각형 설명선 9"/>
          <p:cNvSpPr/>
          <p:nvPr/>
        </p:nvSpPr>
        <p:spPr>
          <a:xfrm>
            <a:off x="2133600" y="5191760"/>
            <a:ext cx="2540000" cy="1300480"/>
          </a:xfrm>
          <a:prstGeom prst="wedgeRoundRectCallout">
            <a:avLst>
              <a:gd name="adj1" fmla="val 35967"/>
              <a:gd name="adj2" fmla="val 63281"/>
              <a:gd name="adj3" fmla="val 16667"/>
            </a:avLst>
          </a:prstGeom>
          <a:noFill/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사각형 설명선 10"/>
          <p:cNvSpPr/>
          <p:nvPr/>
        </p:nvSpPr>
        <p:spPr>
          <a:xfrm>
            <a:off x="4962890" y="5862320"/>
            <a:ext cx="2311670" cy="772160"/>
          </a:xfrm>
          <a:prstGeom prst="wedgeRoundRectCallout">
            <a:avLst>
              <a:gd name="adj1" fmla="val 55305"/>
              <a:gd name="adj2" fmla="val -1193"/>
              <a:gd name="adj3" fmla="val 16667"/>
            </a:avLst>
          </a:prstGeom>
          <a:noFill/>
          <a:ln w="762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3048000" y="2551837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/>
              <a:t>https://ko.ac-illust.com/clip-art/2556296/%EC%83%9D%EC%83%9D%ED%95%9C-%EC%BB%AC%EB%9F%AC%EC%9D%98-%EB%A7%90%ED%92%8D%EC%84%A0%EA%B3%BC-%ED%99%94%EC%82%B4%ED%91%9C-%EA%B7%B8%EB%A6%BC</a:t>
            </a:r>
          </a:p>
        </p:txBody>
      </p:sp>
    </p:spTree>
    <p:extLst>
      <p:ext uri="{BB962C8B-B14F-4D97-AF65-F5344CB8AC3E}">
        <p14:creationId xmlns:p14="http://schemas.microsoft.com/office/powerpoint/2010/main" val="20453930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2303</TotalTime>
  <Words>1920</Words>
  <Application>Microsoft Office PowerPoint</Application>
  <PresentationFormat>와이드스크린</PresentationFormat>
  <Paragraphs>546</Paragraphs>
  <Slides>35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41" baseType="lpstr">
      <vt:lpstr>HY헤드라인M</vt:lpstr>
      <vt:lpstr>돋움</vt:lpstr>
      <vt:lpstr>맑은 고딕</vt:lpstr>
      <vt:lpstr>Arial</vt:lpstr>
      <vt:lpstr>Bahnschrift SemiBold Condensed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SSAFY</dc:creator>
  <cp:lastModifiedBy>SSAFY</cp:lastModifiedBy>
  <cp:revision>89</cp:revision>
  <dcterms:created xsi:type="dcterms:W3CDTF">2024-02-01T03:52:01Z</dcterms:created>
  <dcterms:modified xsi:type="dcterms:W3CDTF">2024-02-05T08:38:59Z</dcterms:modified>
</cp:coreProperties>
</file>